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Poppins Bold" charset="1" panose="00000800000000000000"/>
      <p:regular r:id="rId38"/>
    </p:embeddedFont>
    <p:embeddedFont>
      <p:font typeface="Poppins Ultra-Bold" charset="1" panose="00000900000000000000"/>
      <p:regular r:id="rId39"/>
    </p:embeddedFont>
    <p:embeddedFont>
      <p:font typeface="Times New Roman" charset="1" panose="02030502070405020303"/>
      <p:regular r:id="rId40"/>
    </p:embeddedFont>
    <p:embeddedFont>
      <p:font typeface="Canva Sans Bold" charset="1" panose="020B0803030501040103"/>
      <p:regular r:id="rId41"/>
    </p:embeddedFont>
    <p:embeddedFont>
      <p:font typeface="Poppins Semi-Bold" charset="1" panose="00000700000000000000"/>
      <p:regular r:id="rId42"/>
    </p:embeddedFont>
    <p:embeddedFont>
      <p:font typeface="Poppins Medium" charset="1" panose="00000600000000000000"/>
      <p:regular r:id="rId43"/>
    </p:embeddedFont>
    <p:embeddedFont>
      <p:font typeface="Canva Sans Medium" charset="1" panose="020B0603030501040103"/>
      <p:regular r:id="rId44"/>
    </p:embeddedFont>
    <p:embeddedFont>
      <p:font typeface="Public Sans Bold" charset="1" panose="00000000000000000000"/>
      <p:regular r:id="rId45"/>
    </p:embeddedFont>
    <p:embeddedFont>
      <p:font typeface="Public Sans" charset="1" panose="00000000000000000000"/>
      <p:regular r:id="rId46"/>
    </p:embeddedFont>
    <p:embeddedFont>
      <p:font typeface="DM Sans Bold" charset="1" panose="00000000000000000000"/>
      <p:regular r:id="rId47"/>
    </p:embeddedFont>
    <p:embeddedFont>
      <p:font typeface="Canva Sans" charset="1" panose="020B0503030501040103"/>
      <p:regular r:id="rId48"/>
    </p:embeddedFont>
    <p:embeddedFont>
      <p:font typeface="Poppins" charset="1" panose="000005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https://1drv.ms/x/c/87ce33f6de1ffc14/ERYWY-3HjT1ElYteufB46hgB2-kxthDRv_mtKrPbN0r89A?e=OSyBCp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jpe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11" Target="../media/image68.png" Type="http://schemas.openxmlformats.org/officeDocument/2006/relationships/image"/><Relationship Id="rId12" Target="../media/image69.svg" Type="http://schemas.openxmlformats.org/officeDocument/2006/relationships/image"/><Relationship Id="rId13" Target="../media/image70.png" Type="http://schemas.openxmlformats.org/officeDocument/2006/relationships/image"/><Relationship Id="rId2" Target="../media/image59.png" Type="http://schemas.openxmlformats.org/officeDocument/2006/relationships/image"/><Relationship Id="rId3" Target="../media/image60.jpe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65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Relationship Id="rId7" Target="../media/image7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7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3.svg" Type="http://schemas.openxmlformats.org/officeDocument/2006/relationships/image"/><Relationship Id="rId4" Target="../media/image84.pn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8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89.png" Type="http://schemas.openxmlformats.org/officeDocument/2006/relationships/image"/><Relationship Id="rId5" Target="../media/image90.png" Type="http://schemas.openxmlformats.org/officeDocument/2006/relationships/image"/><Relationship Id="rId6" Target="../media/image91.png" Type="http://schemas.openxmlformats.org/officeDocument/2006/relationships/image"/><Relationship Id="rId7" Target="../media/image92.png" Type="http://schemas.openxmlformats.org/officeDocument/2006/relationships/image"/><Relationship Id="rId8" Target="../media/image93.png" Type="http://schemas.openxmlformats.org/officeDocument/2006/relationships/image"/><Relationship Id="rId9" Target="../media/image9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jpeg" Type="http://schemas.openxmlformats.org/officeDocument/2006/relationships/image"/><Relationship Id="rId3" Target="../media/VAGiJJu-V3c.mp4" Type="http://schemas.openxmlformats.org/officeDocument/2006/relationships/video"/><Relationship Id="rId4" Target="../media/VAGiJJu-V3c.mp4" Type="http://schemas.microsoft.com/office/2007/relationships/media"/><Relationship Id="rId5" Target="../media/image96.png" Type="http://schemas.openxmlformats.org/officeDocument/2006/relationships/image"/><Relationship Id="rId6" Target="../media/image9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2" Target="../media/image103.png" Type="http://schemas.openxmlformats.org/officeDocument/2006/relationships/image"/><Relationship Id="rId3" Target="../media/image104.svg" Type="http://schemas.openxmlformats.org/officeDocument/2006/relationships/image"/><Relationship Id="rId4" Target="../media/image105.png" Type="http://schemas.openxmlformats.org/officeDocument/2006/relationships/image"/><Relationship Id="rId5" Target="../media/image106.svg" Type="http://schemas.openxmlformats.org/officeDocument/2006/relationships/image"/><Relationship Id="rId6" Target="../media/image107.png" Type="http://schemas.openxmlformats.org/officeDocument/2006/relationships/image"/><Relationship Id="rId7" Target="../media/image108.svg" Type="http://schemas.openxmlformats.org/officeDocument/2006/relationships/image"/><Relationship Id="rId8" Target="../media/image109.png" Type="http://schemas.openxmlformats.org/officeDocument/2006/relationships/image"/><Relationship Id="rId9" Target="../media/image1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61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2753" y="5615657"/>
            <a:ext cx="19633980" cy="5857009"/>
            <a:chOff x="0" y="0"/>
            <a:chExt cx="5171089" cy="1542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1089" cy="1542587"/>
            </a:xfrm>
            <a:custGeom>
              <a:avLst/>
              <a:gdLst/>
              <a:ahLst/>
              <a:cxnLst/>
              <a:rect r="r" b="b" t="t" l="l"/>
              <a:pathLst>
                <a:path h="1542587" w="5171089">
                  <a:moveTo>
                    <a:pt x="0" y="0"/>
                  </a:moveTo>
                  <a:lnTo>
                    <a:pt x="5171089" y="0"/>
                  </a:lnTo>
                  <a:lnTo>
                    <a:pt x="5171089" y="1542587"/>
                  </a:lnTo>
                  <a:lnTo>
                    <a:pt x="0" y="1542587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1089" cy="1580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393709" y="-6797019"/>
            <a:ext cx="12911838" cy="12648221"/>
          </a:xfrm>
          <a:custGeom>
            <a:avLst/>
            <a:gdLst/>
            <a:ahLst/>
            <a:cxnLst/>
            <a:rect r="r" b="b" t="t" l="l"/>
            <a:pathLst>
              <a:path h="12648221" w="12911838">
                <a:moveTo>
                  <a:pt x="0" y="0"/>
                </a:moveTo>
                <a:lnTo>
                  <a:pt x="12911838" y="0"/>
                </a:lnTo>
                <a:lnTo>
                  <a:pt x="12911838" y="12648221"/>
                </a:lnTo>
                <a:lnTo>
                  <a:pt x="0" y="12648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133368" y="3213363"/>
            <a:ext cx="13034904" cy="12089874"/>
          </a:xfrm>
          <a:custGeom>
            <a:avLst/>
            <a:gdLst/>
            <a:ahLst/>
            <a:cxnLst/>
            <a:rect r="r" b="b" t="t" l="l"/>
            <a:pathLst>
              <a:path h="12089874" w="13034904">
                <a:moveTo>
                  <a:pt x="0" y="0"/>
                </a:moveTo>
                <a:lnTo>
                  <a:pt x="13034904" y="0"/>
                </a:lnTo>
                <a:lnTo>
                  <a:pt x="13034904" y="12089874"/>
                </a:lnTo>
                <a:lnTo>
                  <a:pt x="0" y="12089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95947" y="1927356"/>
            <a:ext cx="3449295" cy="2276535"/>
          </a:xfrm>
          <a:custGeom>
            <a:avLst/>
            <a:gdLst/>
            <a:ahLst/>
            <a:cxnLst/>
            <a:rect r="r" b="b" t="t" l="l"/>
            <a:pathLst>
              <a:path h="2276535" w="3449295">
                <a:moveTo>
                  <a:pt x="0" y="0"/>
                </a:moveTo>
                <a:lnTo>
                  <a:pt x="3449294" y="0"/>
                </a:lnTo>
                <a:lnTo>
                  <a:pt x="3449294" y="2276535"/>
                </a:lnTo>
                <a:lnTo>
                  <a:pt x="0" y="2276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14128" y="1943730"/>
            <a:ext cx="3187100" cy="4114800"/>
          </a:xfrm>
          <a:custGeom>
            <a:avLst/>
            <a:gdLst/>
            <a:ahLst/>
            <a:cxnLst/>
            <a:rect r="r" b="b" t="t" l="l"/>
            <a:pathLst>
              <a:path h="4114800" w="3187100">
                <a:moveTo>
                  <a:pt x="0" y="0"/>
                </a:moveTo>
                <a:lnTo>
                  <a:pt x="3187100" y="0"/>
                </a:lnTo>
                <a:lnTo>
                  <a:pt x="31871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91763" y="6058530"/>
            <a:ext cx="1669058" cy="3671927"/>
          </a:xfrm>
          <a:custGeom>
            <a:avLst/>
            <a:gdLst/>
            <a:ahLst/>
            <a:cxnLst/>
            <a:rect r="r" b="b" t="t" l="l"/>
            <a:pathLst>
              <a:path h="3671927" w="1669058">
                <a:moveTo>
                  <a:pt x="0" y="0"/>
                </a:moveTo>
                <a:lnTo>
                  <a:pt x="1669058" y="0"/>
                </a:lnTo>
                <a:lnTo>
                  <a:pt x="1669058" y="3671927"/>
                </a:lnTo>
                <a:lnTo>
                  <a:pt x="0" y="3671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4730" y="215354"/>
            <a:ext cx="1159354" cy="1119304"/>
          </a:xfrm>
          <a:custGeom>
            <a:avLst/>
            <a:gdLst/>
            <a:ahLst/>
            <a:cxnLst/>
            <a:rect r="r" b="b" t="t" l="l"/>
            <a:pathLst>
              <a:path h="1119304" w="1159354">
                <a:moveTo>
                  <a:pt x="0" y="0"/>
                </a:moveTo>
                <a:lnTo>
                  <a:pt x="1159354" y="0"/>
                </a:lnTo>
                <a:lnTo>
                  <a:pt x="1159354" y="1119303"/>
                </a:lnTo>
                <a:lnTo>
                  <a:pt x="0" y="11193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747089" y="742950"/>
            <a:ext cx="8793822" cy="283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Nexazon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Forward  Thinking  E-Commerce  Brand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29151" y="6585353"/>
            <a:ext cx="6583104" cy="359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4"/>
              </a:lnSpc>
            </a:pPr>
            <a:r>
              <a:rPr lang="en-US" sz="335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By: </a:t>
            </a:r>
          </a:p>
          <a:p>
            <a:pPr algn="l">
              <a:lnSpc>
                <a:spcPts val="3454"/>
              </a:lnSpc>
            </a:pPr>
            <a:r>
              <a:rPr lang="en-US" sz="335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Srishti Shetty</a:t>
            </a:r>
          </a:p>
          <a:p>
            <a:pPr algn="l">
              <a:lnSpc>
                <a:spcPts val="3454"/>
              </a:lnSpc>
            </a:pPr>
            <a:r>
              <a:rPr lang="en-US" sz="335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Gilang Laba</a:t>
            </a:r>
          </a:p>
          <a:p>
            <a:pPr algn="l">
              <a:lnSpc>
                <a:spcPts val="3454"/>
              </a:lnSpc>
            </a:pPr>
            <a:r>
              <a:rPr lang="en-US" sz="335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Shreeya Agarwal</a:t>
            </a:r>
          </a:p>
          <a:p>
            <a:pPr algn="l">
              <a:lnSpc>
                <a:spcPts val="3454"/>
              </a:lnSpc>
            </a:pPr>
            <a:r>
              <a:rPr lang="en-US" sz="335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Anshika Dixit</a:t>
            </a:r>
          </a:p>
          <a:p>
            <a:pPr algn="l">
              <a:lnSpc>
                <a:spcPts val="3454"/>
              </a:lnSpc>
            </a:pPr>
            <a:r>
              <a:rPr lang="en-US" sz="335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Fadly Syahputra</a:t>
            </a:r>
          </a:p>
          <a:p>
            <a:pPr algn="l">
              <a:lnSpc>
                <a:spcPts val="3454"/>
              </a:lnSpc>
            </a:pPr>
            <a:r>
              <a:rPr lang="en-US" sz="335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Karen Lin</a:t>
            </a:r>
          </a:p>
          <a:p>
            <a:pPr algn="l">
              <a:lnSpc>
                <a:spcPts val="3454"/>
              </a:lnSpc>
            </a:pPr>
            <a:r>
              <a:rPr lang="en-US" sz="335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Dhruv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53764" y="594348"/>
            <a:ext cx="191634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7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163774" y="2864241"/>
            <a:ext cx="19050" cy="72193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20505" y="3304565"/>
            <a:ext cx="8488385" cy="3410116"/>
          </a:xfrm>
          <a:custGeom>
            <a:avLst/>
            <a:gdLst/>
            <a:ahLst/>
            <a:cxnLst/>
            <a:rect r="r" b="b" t="t" l="l"/>
            <a:pathLst>
              <a:path h="3410116" w="8488385">
                <a:moveTo>
                  <a:pt x="0" y="0"/>
                </a:moveTo>
                <a:lnTo>
                  <a:pt x="8488385" y="0"/>
                </a:lnTo>
                <a:lnTo>
                  <a:pt x="8488385" y="3410116"/>
                </a:lnTo>
                <a:lnTo>
                  <a:pt x="0" y="3410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90480" y="6799541"/>
            <a:ext cx="5000676" cy="3284049"/>
          </a:xfrm>
          <a:custGeom>
            <a:avLst/>
            <a:gdLst/>
            <a:ahLst/>
            <a:cxnLst/>
            <a:rect r="r" b="b" t="t" l="l"/>
            <a:pathLst>
              <a:path h="3284049" w="5000676">
                <a:moveTo>
                  <a:pt x="0" y="0"/>
                </a:moveTo>
                <a:lnTo>
                  <a:pt x="5000676" y="0"/>
                </a:lnTo>
                <a:lnTo>
                  <a:pt x="5000676" y="3284050"/>
                </a:lnTo>
                <a:lnTo>
                  <a:pt x="0" y="3284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758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84504" y="3304565"/>
            <a:ext cx="7591624" cy="2411074"/>
          </a:xfrm>
          <a:custGeom>
            <a:avLst/>
            <a:gdLst/>
            <a:ahLst/>
            <a:cxnLst/>
            <a:rect r="r" b="b" t="t" l="l"/>
            <a:pathLst>
              <a:path h="2411074" w="7591624">
                <a:moveTo>
                  <a:pt x="0" y="0"/>
                </a:moveTo>
                <a:lnTo>
                  <a:pt x="7591624" y="0"/>
                </a:lnTo>
                <a:lnTo>
                  <a:pt x="7591624" y="2411073"/>
                </a:lnTo>
                <a:lnTo>
                  <a:pt x="0" y="2411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38894" y="5923644"/>
            <a:ext cx="4682845" cy="4159946"/>
          </a:xfrm>
          <a:custGeom>
            <a:avLst/>
            <a:gdLst/>
            <a:ahLst/>
            <a:cxnLst/>
            <a:rect r="r" b="b" t="t" l="l"/>
            <a:pathLst>
              <a:path h="4159946" w="4682845">
                <a:moveTo>
                  <a:pt x="0" y="0"/>
                </a:moveTo>
                <a:lnTo>
                  <a:pt x="4682844" y="0"/>
                </a:lnTo>
                <a:lnTo>
                  <a:pt x="4682844" y="4159947"/>
                </a:lnTo>
                <a:lnTo>
                  <a:pt x="0" y="4159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0505" y="378968"/>
            <a:ext cx="5009541" cy="649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3"/>
              </a:lnSpc>
            </a:pPr>
            <a:r>
              <a:rPr lang="en-US" sz="43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Cleansing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0505" y="1554693"/>
            <a:ext cx="820078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3. </a:t>
            </a: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CLEANSING TOTAL_SOLD @ PRODUCT TABLE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54166" y="2654641"/>
            <a:ext cx="447330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Before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43664" y="2654641"/>
            <a:ext cx="447330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Updated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942176" y="7390956"/>
            <a:ext cx="3719692" cy="403644"/>
            <a:chOff x="0" y="0"/>
            <a:chExt cx="979672" cy="1063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79672" cy="106310"/>
            </a:xfrm>
            <a:custGeom>
              <a:avLst/>
              <a:gdLst/>
              <a:ahLst/>
              <a:cxnLst/>
              <a:rect r="r" b="b" t="t" l="l"/>
              <a:pathLst>
                <a:path h="106310" w="979672">
                  <a:moveTo>
                    <a:pt x="0" y="0"/>
                  </a:moveTo>
                  <a:lnTo>
                    <a:pt x="979672" y="0"/>
                  </a:lnTo>
                  <a:lnTo>
                    <a:pt x="979672" y="106310"/>
                  </a:lnTo>
                  <a:lnTo>
                    <a:pt x="0" y="1063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79672" cy="144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48090" y="6799541"/>
            <a:ext cx="3719692" cy="403644"/>
            <a:chOff x="0" y="0"/>
            <a:chExt cx="979672" cy="1063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79672" cy="106310"/>
            </a:xfrm>
            <a:custGeom>
              <a:avLst/>
              <a:gdLst/>
              <a:ahLst/>
              <a:cxnLst/>
              <a:rect r="r" b="b" t="t" l="l"/>
              <a:pathLst>
                <a:path h="106310" w="979672">
                  <a:moveTo>
                    <a:pt x="0" y="0"/>
                  </a:moveTo>
                  <a:lnTo>
                    <a:pt x="979672" y="0"/>
                  </a:lnTo>
                  <a:lnTo>
                    <a:pt x="979672" y="106310"/>
                  </a:lnTo>
                  <a:lnTo>
                    <a:pt x="0" y="1063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79672" cy="144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61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86041"/>
            <a:ext cx="18288000" cy="6286625"/>
            <a:chOff x="0" y="0"/>
            <a:chExt cx="4816593" cy="16557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655737"/>
            </a:xfrm>
            <a:custGeom>
              <a:avLst/>
              <a:gdLst/>
              <a:ahLst/>
              <a:cxnLst/>
              <a:rect r="r" b="b" t="t" l="l"/>
              <a:pathLst>
                <a:path h="165573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55737"/>
                  </a:lnTo>
                  <a:lnTo>
                    <a:pt x="0" y="1655737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693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010114" y="0"/>
            <a:ext cx="19633980" cy="10287000"/>
            <a:chOff x="0" y="0"/>
            <a:chExt cx="5171089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710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5171089">
                  <a:moveTo>
                    <a:pt x="12224" y="0"/>
                  </a:moveTo>
                  <a:lnTo>
                    <a:pt x="5158866" y="0"/>
                  </a:lnTo>
                  <a:cubicBezTo>
                    <a:pt x="5165617" y="0"/>
                    <a:pt x="5171089" y="5473"/>
                    <a:pt x="5171089" y="12224"/>
                  </a:cubicBezTo>
                  <a:lnTo>
                    <a:pt x="5171089" y="2697110"/>
                  </a:lnTo>
                  <a:cubicBezTo>
                    <a:pt x="5171089" y="2703861"/>
                    <a:pt x="5165617" y="2709333"/>
                    <a:pt x="5158866" y="2709333"/>
                  </a:cubicBezTo>
                  <a:lnTo>
                    <a:pt x="12224" y="2709333"/>
                  </a:lnTo>
                  <a:cubicBezTo>
                    <a:pt x="5473" y="2709333"/>
                    <a:pt x="0" y="2703861"/>
                    <a:pt x="0" y="2697110"/>
                  </a:cubicBezTo>
                  <a:lnTo>
                    <a:pt x="0" y="12224"/>
                  </a:lnTo>
                  <a:cubicBezTo>
                    <a:pt x="0" y="5473"/>
                    <a:pt x="5473" y="0"/>
                    <a:pt x="12224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7108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5133368" y="3213363"/>
            <a:ext cx="13034904" cy="12089874"/>
          </a:xfrm>
          <a:custGeom>
            <a:avLst/>
            <a:gdLst/>
            <a:ahLst/>
            <a:cxnLst/>
            <a:rect r="r" b="b" t="t" l="l"/>
            <a:pathLst>
              <a:path h="12089874" w="13034904">
                <a:moveTo>
                  <a:pt x="0" y="0"/>
                </a:moveTo>
                <a:lnTo>
                  <a:pt x="13034904" y="0"/>
                </a:lnTo>
                <a:lnTo>
                  <a:pt x="13034904" y="12089874"/>
                </a:lnTo>
                <a:lnTo>
                  <a:pt x="0" y="12089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4084" y="2696834"/>
            <a:ext cx="6985020" cy="4978415"/>
          </a:xfrm>
          <a:custGeom>
            <a:avLst/>
            <a:gdLst/>
            <a:ahLst/>
            <a:cxnLst/>
            <a:rect r="r" b="b" t="t" l="l"/>
            <a:pathLst>
              <a:path h="4978415" w="6985020">
                <a:moveTo>
                  <a:pt x="0" y="0"/>
                </a:moveTo>
                <a:lnTo>
                  <a:pt x="6985021" y="0"/>
                </a:lnTo>
                <a:lnTo>
                  <a:pt x="6985021" y="4978414"/>
                </a:lnTo>
                <a:lnTo>
                  <a:pt x="0" y="4978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885435" y="1057275"/>
            <a:ext cx="8283703" cy="304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5"/>
              </a:lnSpc>
            </a:pPr>
            <a:r>
              <a:rPr lang="en-US" sz="556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What is the sales trend over time (e.g., daily, weekly, monthly, yearly)?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85435" y="5946294"/>
            <a:ext cx="8283703" cy="3448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7"/>
              </a:lnSpc>
            </a:pPr>
            <a:r>
              <a:rPr lang="en-US" sz="2587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Purpose: To analyze revenue growth, identify peak sales periods, and plan marketing campaigns or inventory restocking.</a:t>
            </a:r>
          </a:p>
          <a:p>
            <a:pPr algn="l">
              <a:lnSpc>
                <a:spcPts val="3027"/>
              </a:lnSpc>
            </a:pPr>
          </a:p>
          <a:p>
            <a:pPr algn="l">
              <a:lnSpc>
                <a:spcPts val="3027"/>
              </a:lnSpc>
            </a:pPr>
            <a:r>
              <a:rPr lang="en-US" sz="2587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Tables Involved:</a:t>
            </a:r>
          </a:p>
          <a:p>
            <a:pPr algn="l">
              <a:lnSpc>
                <a:spcPts val="3027"/>
              </a:lnSpc>
            </a:pPr>
            <a:r>
              <a:rPr lang="en-US" sz="2587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Order: Contains Order_date and Total_price to calculate sales over time.</a:t>
            </a:r>
          </a:p>
          <a:p>
            <a:pPr algn="l">
              <a:lnSpc>
                <a:spcPts val="3027"/>
              </a:lnSpc>
            </a:pPr>
            <a:r>
              <a:rPr lang="en-US" sz="2587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Payment_Transaction: Contains Payment_status to filter successful transactions.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24730" y="215354"/>
            <a:ext cx="1159354" cy="1119304"/>
          </a:xfrm>
          <a:custGeom>
            <a:avLst/>
            <a:gdLst/>
            <a:ahLst/>
            <a:cxnLst/>
            <a:rect r="r" b="b" t="t" l="l"/>
            <a:pathLst>
              <a:path h="1119304" w="1159354">
                <a:moveTo>
                  <a:pt x="0" y="0"/>
                </a:moveTo>
                <a:lnTo>
                  <a:pt x="1159354" y="0"/>
                </a:lnTo>
                <a:lnTo>
                  <a:pt x="1159354" y="1119303"/>
                </a:lnTo>
                <a:lnTo>
                  <a:pt x="0" y="11193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4730" y="632130"/>
            <a:ext cx="1159354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7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179947"/>
            <a:ext cx="5075746" cy="4790655"/>
            <a:chOff x="0" y="0"/>
            <a:chExt cx="1336822" cy="12617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6822" cy="1261736"/>
            </a:xfrm>
            <a:custGeom>
              <a:avLst/>
              <a:gdLst/>
              <a:ahLst/>
              <a:cxnLst/>
              <a:rect r="r" b="b" t="t" l="l"/>
              <a:pathLst>
                <a:path h="1261736" w="1336822">
                  <a:moveTo>
                    <a:pt x="0" y="0"/>
                  </a:moveTo>
                  <a:lnTo>
                    <a:pt x="1336822" y="0"/>
                  </a:lnTo>
                  <a:lnTo>
                    <a:pt x="1336822" y="1261736"/>
                  </a:lnTo>
                  <a:lnTo>
                    <a:pt x="0" y="1261736"/>
                  </a:lnTo>
                  <a:close/>
                </a:path>
              </a:pathLst>
            </a:custGeom>
            <a:solidFill>
              <a:srgbClr val="35265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36822" cy="1318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Loaded Order and Payment_transaction in 2 separate sheets.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06127" y="3179947"/>
            <a:ext cx="5075746" cy="4790655"/>
            <a:chOff x="0" y="0"/>
            <a:chExt cx="1336822" cy="1261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6822" cy="1261736"/>
            </a:xfrm>
            <a:custGeom>
              <a:avLst/>
              <a:gdLst/>
              <a:ahLst/>
              <a:cxnLst/>
              <a:rect r="r" b="b" t="t" l="l"/>
              <a:pathLst>
                <a:path h="1261736" w="1336822">
                  <a:moveTo>
                    <a:pt x="0" y="0"/>
                  </a:moveTo>
                  <a:lnTo>
                    <a:pt x="1336822" y="0"/>
                  </a:lnTo>
                  <a:lnTo>
                    <a:pt x="1336822" y="1261736"/>
                  </a:lnTo>
                  <a:lnTo>
                    <a:pt x="0" y="1261736"/>
                  </a:lnTo>
                  <a:close/>
                </a:path>
              </a:pathLst>
            </a:custGeom>
            <a:solidFill>
              <a:srgbClr val="35265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336822" cy="1318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Used Power query to merge both tables with “Payment_Transaction_ID. Extracted relevant needed columns from merged table.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83554" y="3179947"/>
            <a:ext cx="5075746" cy="4790655"/>
            <a:chOff x="0" y="0"/>
            <a:chExt cx="1336822" cy="12617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6822" cy="1261736"/>
            </a:xfrm>
            <a:custGeom>
              <a:avLst/>
              <a:gdLst/>
              <a:ahLst/>
              <a:cxnLst/>
              <a:rect r="r" b="b" t="t" l="l"/>
              <a:pathLst>
                <a:path h="1261736" w="1336822">
                  <a:moveTo>
                    <a:pt x="0" y="0"/>
                  </a:moveTo>
                  <a:lnTo>
                    <a:pt x="1336822" y="0"/>
                  </a:lnTo>
                  <a:lnTo>
                    <a:pt x="1336822" y="1261736"/>
                  </a:lnTo>
                  <a:lnTo>
                    <a:pt x="0" y="1261736"/>
                  </a:lnTo>
                  <a:close/>
                </a:path>
              </a:pathLst>
            </a:custGeom>
            <a:solidFill>
              <a:srgbClr val="35265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336822" cy="1318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Used Pivot Table in Excel to aggregate sales over different time frames.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Created Pivot Charts for visualization.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-41275"/>
            <a:ext cx="4846124" cy="4114800"/>
          </a:xfrm>
          <a:custGeom>
            <a:avLst/>
            <a:gdLst/>
            <a:ahLst/>
            <a:cxnLst/>
            <a:rect r="r" b="b" t="t" l="l"/>
            <a:pathLst>
              <a:path h="4114800" w="4846124">
                <a:moveTo>
                  <a:pt x="0" y="0"/>
                </a:moveTo>
                <a:lnTo>
                  <a:pt x="4846124" y="0"/>
                </a:lnTo>
                <a:lnTo>
                  <a:pt x="48461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104446" y="904875"/>
            <a:ext cx="6079108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b="true" sz="6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Query Strategy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241412"/>
            <a:ext cx="507574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Extraction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06127" y="8241412"/>
            <a:ext cx="5075746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 Cleaning &amp; Merging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86698" y="8241412"/>
            <a:ext cx="507574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Analysis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38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57523" y="1545245"/>
            <a:ext cx="11972953" cy="7196509"/>
          </a:xfrm>
          <a:custGeom>
            <a:avLst/>
            <a:gdLst/>
            <a:ahLst/>
            <a:cxnLst/>
            <a:rect r="r" b="b" t="t" l="l"/>
            <a:pathLst>
              <a:path h="7196509" w="11972953">
                <a:moveTo>
                  <a:pt x="0" y="0"/>
                </a:moveTo>
                <a:lnTo>
                  <a:pt x="11972954" y="0"/>
                </a:lnTo>
                <a:lnTo>
                  <a:pt x="11972954" y="7196510"/>
                </a:lnTo>
                <a:lnTo>
                  <a:pt x="0" y="7196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90255" y="9220200"/>
            <a:ext cx="1234930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1drv.ms/x/c/87ce33f6de1ffc14/ERYWY-3HjT1ElYteufB46hgB2-kxthDRv_mtKrPbN0r89A?e=OSyBCp"/>
              </a:rPr>
              <a:t>https://1drv.ms/x/c/87ce33f6de1ffc14/ERYWY-3HjT1ElYteufB46hgB2-kxthDRv_mtKrPbN0r89A?e=OSyBCp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61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8999" y="-429963"/>
            <a:ext cx="11825055" cy="11902629"/>
            <a:chOff x="0" y="0"/>
            <a:chExt cx="3114418" cy="3134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4418" cy="3134849"/>
            </a:xfrm>
            <a:custGeom>
              <a:avLst/>
              <a:gdLst/>
              <a:ahLst/>
              <a:cxnLst/>
              <a:rect r="r" b="b" t="t" l="l"/>
              <a:pathLst>
                <a:path h="3134849" w="3114418">
                  <a:moveTo>
                    <a:pt x="0" y="0"/>
                  </a:moveTo>
                  <a:lnTo>
                    <a:pt x="3114418" y="0"/>
                  </a:lnTo>
                  <a:lnTo>
                    <a:pt x="3114418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114418" cy="3172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536396" y="7127538"/>
            <a:ext cx="2751604" cy="3159462"/>
          </a:xfrm>
          <a:custGeom>
            <a:avLst/>
            <a:gdLst/>
            <a:ahLst/>
            <a:cxnLst/>
            <a:rect r="r" b="b" t="t" l="l"/>
            <a:pathLst>
              <a:path h="3159462" w="2751604">
                <a:moveTo>
                  <a:pt x="0" y="0"/>
                </a:moveTo>
                <a:lnTo>
                  <a:pt x="2751604" y="0"/>
                </a:lnTo>
                <a:lnTo>
                  <a:pt x="2751604" y="3159462"/>
                </a:lnTo>
                <a:lnTo>
                  <a:pt x="0" y="3159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3042095"/>
            <a:ext cx="7408999" cy="4202811"/>
          </a:xfrm>
          <a:custGeom>
            <a:avLst/>
            <a:gdLst/>
            <a:ahLst/>
            <a:cxnLst/>
            <a:rect r="r" b="b" t="t" l="l"/>
            <a:pathLst>
              <a:path h="4202811" w="7408999">
                <a:moveTo>
                  <a:pt x="0" y="0"/>
                </a:moveTo>
                <a:lnTo>
                  <a:pt x="7408999" y="0"/>
                </a:lnTo>
                <a:lnTo>
                  <a:pt x="7408999" y="4202810"/>
                </a:lnTo>
                <a:lnTo>
                  <a:pt x="0" y="4202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" r="-1380" b="-37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096044" y="1219654"/>
            <a:ext cx="10002033" cy="3405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30"/>
              </a:lnSpc>
            </a:pPr>
            <a:r>
              <a:rPr lang="en-US" sz="616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return rate of products, and what are the common reasons for returns?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85967" y="5502301"/>
            <a:ext cx="9144000" cy="1575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3"/>
              </a:lnSpc>
            </a:pPr>
            <a:r>
              <a:rPr lang="en-US" sz="3489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purpose of this is to identify problematic products, improve quality control, and reduce return rates.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008561" y="1028700"/>
            <a:ext cx="2087483" cy="1305626"/>
          </a:xfrm>
          <a:custGeom>
            <a:avLst/>
            <a:gdLst/>
            <a:ahLst/>
            <a:cxnLst/>
            <a:rect r="r" b="b" t="t" l="l"/>
            <a:pathLst>
              <a:path h="1305626" w="2087483">
                <a:moveTo>
                  <a:pt x="0" y="0"/>
                </a:moveTo>
                <a:lnTo>
                  <a:pt x="2087483" y="0"/>
                </a:lnTo>
                <a:lnTo>
                  <a:pt x="2087483" y="1305626"/>
                </a:lnTo>
                <a:lnTo>
                  <a:pt x="0" y="1305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4730" y="215354"/>
            <a:ext cx="1159354" cy="1119304"/>
          </a:xfrm>
          <a:custGeom>
            <a:avLst/>
            <a:gdLst/>
            <a:ahLst/>
            <a:cxnLst/>
            <a:rect r="r" b="b" t="t" l="l"/>
            <a:pathLst>
              <a:path h="1119304" w="1159354">
                <a:moveTo>
                  <a:pt x="0" y="0"/>
                </a:moveTo>
                <a:lnTo>
                  <a:pt x="1159354" y="0"/>
                </a:lnTo>
                <a:lnTo>
                  <a:pt x="1159354" y="1119303"/>
                </a:lnTo>
                <a:lnTo>
                  <a:pt x="0" y="1119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4730" y="594348"/>
            <a:ext cx="115935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7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209887"/>
            <a:ext cx="7440240" cy="1715726"/>
            <a:chOff x="0" y="0"/>
            <a:chExt cx="2285885" cy="5271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5885" cy="527127"/>
            </a:xfrm>
            <a:custGeom>
              <a:avLst/>
              <a:gdLst/>
              <a:ahLst/>
              <a:cxnLst/>
              <a:rect r="r" b="b" t="t" l="l"/>
              <a:pathLst>
                <a:path h="527127" w="2285885">
                  <a:moveTo>
                    <a:pt x="55149" y="0"/>
                  </a:moveTo>
                  <a:lnTo>
                    <a:pt x="2230736" y="0"/>
                  </a:lnTo>
                  <a:cubicBezTo>
                    <a:pt x="2245363" y="0"/>
                    <a:pt x="2259390" y="5810"/>
                    <a:pt x="2269732" y="16153"/>
                  </a:cubicBezTo>
                  <a:cubicBezTo>
                    <a:pt x="2280075" y="26495"/>
                    <a:pt x="2285885" y="40523"/>
                    <a:pt x="2285885" y="55149"/>
                  </a:cubicBezTo>
                  <a:lnTo>
                    <a:pt x="2285885" y="471978"/>
                  </a:lnTo>
                  <a:cubicBezTo>
                    <a:pt x="2285885" y="486605"/>
                    <a:pt x="2280075" y="500632"/>
                    <a:pt x="2269732" y="510974"/>
                  </a:cubicBezTo>
                  <a:cubicBezTo>
                    <a:pt x="2259390" y="521317"/>
                    <a:pt x="2245363" y="527127"/>
                    <a:pt x="2230736" y="527127"/>
                  </a:cubicBezTo>
                  <a:lnTo>
                    <a:pt x="55149" y="527127"/>
                  </a:lnTo>
                  <a:cubicBezTo>
                    <a:pt x="40523" y="527127"/>
                    <a:pt x="26495" y="521317"/>
                    <a:pt x="16153" y="510974"/>
                  </a:cubicBezTo>
                  <a:cubicBezTo>
                    <a:pt x="5810" y="500632"/>
                    <a:pt x="0" y="486605"/>
                    <a:pt x="0" y="471978"/>
                  </a:cubicBezTo>
                  <a:lnTo>
                    <a:pt x="0" y="55149"/>
                  </a:lnTo>
                  <a:cubicBezTo>
                    <a:pt x="0" y="40523"/>
                    <a:pt x="5810" y="26495"/>
                    <a:pt x="16153" y="16153"/>
                  </a:cubicBezTo>
                  <a:cubicBezTo>
                    <a:pt x="26495" y="5810"/>
                    <a:pt x="40523" y="0"/>
                    <a:pt x="5514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5885" cy="565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117866"/>
            <a:ext cx="7468097" cy="1833942"/>
            <a:chOff x="0" y="0"/>
            <a:chExt cx="2294443" cy="5634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94443" cy="563447"/>
            </a:xfrm>
            <a:custGeom>
              <a:avLst/>
              <a:gdLst/>
              <a:ahLst/>
              <a:cxnLst/>
              <a:rect r="r" b="b" t="t" l="l"/>
              <a:pathLst>
                <a:path h="563447" w="2294443">
                  <a:moveTo>
                    <a:pt x="54943" y="0"/>
                  </a:moveTo>
                  <a:lnTo>
                    <a:pt x="2239500" y="0"/>
                  </a:lnTo>
                  <a:cubicBezTo>
                    <a:pt x="2269844" y="0"/>
                    <a:pt x="2294443" y="24599"/>
                    <a:pt x="2294443" y="54943"/>
                  </a:cubicBezTo>
                  <a:lnTo>
                    <a:pt x="2294443" y="508504"/>
                  </a:lnTo>
                  <a:cubicBezTo>
                    <a:pt x="2294443" y="538848"/>
                    <a:pt x="2269844" y="563447"/>
                    <a:pt x="2239500" y="563447"/>
                  </a:cubicBezTo>
                  <a:lnTo>
                    <a:pt x="54943" y="563447"/>
                  </a:lnTo>
                  <a:cubicBezTo>
                    <a:pt x="24599" y="563447"/>
                    <a:pt x="0" y="538848"/>
                    <a:pt x="0" y="508504"/>
                  </a:cubicBezTo>
                  <a:lnTo>
                    <a:pt x="0" y="54943"/>
                  </a:lnTo>
                  <a:cubicBezTo>
                    <a:pt x="0" y="24599"/>
                    <a:pt x="24599" y="0"/>
                    <a:pt x="54943" y="0"/>
                  </a:cubicBezTo>
                  <a:close/>
                </a:path>
              </a:pathLst>
            </a:custGeom>
            <a:solidFill>
              <a:srgbClr val="DCD7F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94443" cy="601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7378" y="6144061"/>
            <a:ext cx="7451562" cy="1841437"/>
            <a:chOff x="0" y="0"/>
            <a:chExt cx="2289363" cy="5657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89363" cy="565750"/>
            </a:xfrm>
            <a:custGeom>
              <a:avLst/>
              <a:gdLst/>
              <a:ahLst/>
              <a:cxnLst/>
              <a:rect r="r" b="b" t="t" l="l"/>
              <a:pathLst>
                <a:path h="565750" w="2289363">
                  <a:moveTo>
                    <a:pt x="55065" y="0"/>
                  </a:moveTo>
                  <a:lnTo>
                    <a:pt x="2234298" y="0"/>
                  </a:lnTo>
                  <a:cubicBezTo>
                    <a:pt x="2264710" y="0"/>
                    <a:pt x="2289363" y="24654"/>
                    <a:pt x="2289363" y="55065"/>
                  </a:cubicBezTo>
                  <a:lnTo>
                    <a:pt x="2289363" y="510685"/>
                  </a:lnTo>
                  <a:cubicBezTo>
                    <a:pt x="2289363" y="541096"/>
                    <a:pt x="2264710" y="565750"/>
                    <a:pt x="2234298" y="565750"/>
                  </a:cubicBezTo>
                  <a:lnTo>
                    <a:pt x="55065" y="565750"/>
                  </a:lnTo>
                  <a:cubicBezTo>
                    <a:pt x="24654" y="565750"/>
                    <a:pt x="0" y="541096"/>
                    <a:pt x="0" y="510685"/>
                  </a:cubicBezTo>
                  <a:lnTo>
                    <a:pt x="0" y="55065"/>
                  </a:lnTo>
                  <a:cubicBezTo>
                    <a:pt x="0" y="24654"/>
                    <a:pt x="24654" y="0"/>
                    <a:pt x="55065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89363" cy="603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59726" y="4372093"/>
            <a:ext cx="7209215" cy="241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5"/>
              </a:lnSpc>
            </a:pPr>
            <a:r>
              <a:rPr lang="en-US" sz="215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Calculate Total Sales:</a:t>
            </a:r>
          </a:p>
          <a:p>
            <a:pPr algn="l" marL="421005" indent="-210502" lvl="1">
              <a:lnSpc>
                <a:spcPts val="2281"/>
              </a:lnSpc>
              <a:buFont typeface="Arial"/>
              <a:buChar char="•"/>
            </a:pPr>
            <a:r>
              <a:rPr lang="en-US" sz="1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Join “Order_Detail” with “Order” to filter delivered orders (order_status = 'Delivered').</a:t>
            </a:r>
          </a:p>
          <a:p>
            <a:pPr algn="l" marL="421005" indent="-210502" lvl="1">
              <a:lnSpc>
                <a:spcPts val="2281"/>
              </a:lnSpc>
              <a:buFont typeface="Arial"/>
              <a:buChar char="•"/>
            </a:pPr>
            <a:r>
              <a:rPr lang="en-US" sz="1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Group by “product_id” to calculate total sold quantity.</a:t>
            </a:r>
          </a:p>
          <a:p>
            <a:pPr algn="l">
              <a:lnSpc>
                <a:spcPts val="2449"/>
              </a:lnSpc>
            </a:pPr>
          </a:p>
          <a:p>
            <a:pPr algn="l">
              <a:lnSpc>
                <a:spcPts val="2449"/>
              </a:lnSpc>
            </a:pPr>
          </a:p>
          <a:p>
            <a:pPr algn="l">
              <a:lnSpc>
                <a:spcPts val="2449"/>
              </a:lnSpc>
            </a:pPr>
          </a:p>
          <a:p>
            <a:pPr algn="l">
              <a:lnSpc>
                <a:spcPts val="244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59726" y="6323283"/>
            <a:ext cx="7209215" cy="187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5"/>
              </a:lnSpc>
            </a:pPr>
            <a:r>
              <a:rPr lang="en-US" sz="215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Combine Data:</a:t>
            </a:r>
          </a:p>
          <a:p>
            <a:pPr algn="l" marL="464186" indent="-232093" lvl="1">
              <a:lnSpc>
                <a:spcPts val="2515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Join the returns and total sales data with the Product table to get product names.</a:t>
            </a:r>
          </a:p>
          <a:p>
            <a:pPr algn="l" marL="421005" indent="-210502" lvl="1">
              <a:lnSpc>
                <a:spcPts val="2281"/>
              </a:lnSpc>
              <a:buFont typeface="Arial"/>
              <a:buChar char="•"/>
            </a:pPr>
            <a:r>
              <a:rPr lang="en-US" b="true" sz="195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Return Percentage = (Number of Returns​ / Total Sold Quantity)×100</a:t>
            </a:r>
          </a:p>
          <a:p>
            <a:pPr algn="l">
              <a:lnSpc>
                <a:spcPts val="2654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989522" y="8175998"/>
            <a:ext cx="7479418" cy="1958545"/>
            <a:chOff x="0" y="0"/>
            <a:chExt cx="2297922" cy="6017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97922" cy="601729"/>
            </a:xfrm>
            <a:custGeom>
              <a:avLst/>
              <a:gdLst/>
              <a:ahLst/>
              <a:cxnLst/>
              <a:rect r="r" b="b" t="t" l="l"/>
              <a:pathLst>
                <a:path h="601729" w="2297922">
                  <a:moveTo>
                    <a:pt x="54860" y="0"/>
                  </a:moveTo>
                  <a:lnTo>
                    <a:pt x="2243062" y="0"/>
                  </a:lnTo>
                  <a:cubicBezTo>
                    <a:pt x="2273360" y="0"/>
                    <a:pt x="2297922" y="24562"/>
                    <a:pt x="2297922" y="54860"/>
                  </a:cubicBezTo>
                  <a:lnTo>
                    <a:pt x="2297922" y="546869"/>
                  </a:lnTo>
                  <a:cubicBezTo>
                    <a:pt x="2297922" y="561419"/>
                    <a:pt x="2292142" y="575373"/>
                    <a:pt x="2281854" y="585661"/>
                  </a:cubicBezTo>
                  <a:cubicBezTo>
                    <a:pt x="2271565" y="595949"/>
                    <a:pt x="2257611" y="601729"/>
                    <a:pt x="2243062" y="601729"/>
                  </a:cubicBezTo>
                  <a:lnTo>
                    <a:pt x="54860" y="601729"/>
                  </a:lnTo>
                  <a:cubicBezTo>
                    <a:pt x="40310" y="601729"/>
                    <a:pt x="26356" y="595949"/>
                    <a:pt x="16068" y="585661"/>
                  </a:cubicBezTo>
                  <a:cubicBezTo>
                    <a:pt x="5780" y="575373"/>
                    <a:pt x="0" y="561419"/>
                    <a:pt x="0" y="546869"/>
                  </a:cubicBezTo>
                  <a:lnTo>
                    <a:pt x="0" y="54860"/>
                  </a:lnTo>
                  <a:cubicBezTo>
                    <a:pt x="0" y="40310"/>
                    <a:pt x="5780" y="26356"/>
                    <a:pt x="16068" y="16068"/>
                  </a:cubicBezTo>
                  <a:cubicBezTo>
                    <a:pt x="26356" y="5780"/>
                    <a:pt x="40310" y="0"/>
                    <a:pt x="54860" y="0"/>
                  </a:cubicBezTo>
                  <a:close/>
                </a:path>
              </a:pathLst>
            </a:custGeom>
            <a:solidFill>
              <a:srgbClr val="DCD7F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297922" cy="639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854075" y="3067751"/>
            <a:ext cx="9186279" cy="5752907"/>
          </a:xfrm>
          <a:custGeom>
            <a:avLst/>
            <a:gdLst/>
            <a:ahLst/>
            <a:cxnLst/>
            <a:rect r="r" b="b" t="t" l="l"/>
            <a:pathLst>
              <a:path h="5752907" w="9186279">
                <a:moveTo>
                  <a:pt x="0" y="0"/>
                </a:moveTo>
                <a:lnTo>
                  <a:pt x="9186278" y="0"/>
                </a:lnTo>
                <a:lnTo>
                  <a:pt x="9186278" y="5752907"/>
                </a:lnTo>
                <a:lnTo>
                  <a:pt x="0" y="5752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762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028700" y="522118"/>
            <a:ext cx="8424681" cy="105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1"/>
              </a:lnSpc>
            </a:pPr>
            <a:r>
              <a:rPr lang="en-US" sz="7161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Strategy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9726" y="2345156"/>
            <a:ext cx="7237071" cy="2045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2"/>
              </a:lnSpc>
            </a:pPr>
            <a:r>
              <a:rPr lang="en-US" sz="214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Identify Returns:</a:t>
            </a:r>
          </a:p>
          <a:p>
            <a:pPr algn="l" marL="420501" indent="-210251" lvl="1">
              <a:lnSpc>
                <a:spcPts val="2278"/>
              </a:lnSpc>
              <a:buFont typeface="Arial"/>
              <a:buChar char="•"/>
            </a:pPr>
            <a:r>
              <a:rPr lang="en-US" sz="19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Filter “Inventory_History” for rows where reason indicates a return</a:t>
            </a:r>
          </a:p>
          <a:p>
            <a:pPr algn="l" marL="420501" indent="-210251" lvl="1">
              <a:lnSpc>
                <a:spcPts val="2278"/>
              </a:lnSpc>
              <a:buFont typeface="Arial"/>
              <a:buChar char="•"/>
            </a:pPr>
            <a:r>
              <a:rPr lang="en-US" sz="19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Group by “product_id” and “reason” to count returns per product and reason.</a:t>
            </a:r>
          </a:p>
          <a:p>
            <a:pPr algn="l">
              <a:lnSpc>
                <a:spcPts val="2278"/>
              </a:lnSpc>
            </a:pPr>
          </a:p>
          <a:p>
            <a:pPr algn="l">
              <a:lnSpc>
                <a:spcPts val="2177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59726" y="8311116"/>
            <a:ext cx="7209215" cy="161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5"/>
              </a:lnSpc>
            </a:pPr>
            <a:r>
              <a:rPr lang="en-US" sz="215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Filter and Sort:</a:t>
            </a:r>
          </a:p>
          <a:p>
            <a:pPr algn="l" marL="464186" indent="-232093" lvl="1">
              <a:lnSpc>
                <a:spcPts val="2515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Filter out products with no returns.</a:t>
            </a:r>
          </a:p>
          <a:p>
            <a:pPr algn="l" marL="464186" indent="-232093" lvl="1">
              <a:lnSpc>
                <a:spcPts val="2515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Sort by r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eturn 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ercentage 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descending ord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 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 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ify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 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 produc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s.</a:t>
            </a:r>
          </a:p>
          <a:p>
            <a:pPr algn="l">
              <a:lnSpc>
                <a:spcPts val="2654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854075" y="3243693"/>
            <a:ext cx="9186279" cy="5574738"/>
          </a:xfrm>
          <a:custGeom>
            <a:avLst/>
            <a:gdLst/>
            <a:ahLst/>
            <a:cxnLst/>
            <a:rect r="r" b="b" t="t" l="l"/>
            <a:pathLst>
              <a:path h="5574738" w="9186279">
                <a:moveTo>
                  <a:pt x="0" y="0"/>
                </a:moveTo>
                <a:lnTo>
                  <a:pt x="9186278" y="0"/>
                </a:lnTo>
                <a:lnTo>
                  <a:pt x="9186278" y="5574738"/>
                </a:lnTo>
                <a:lnTo>
                  <a:pt x="0" y="5574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36637" y="0"/>
            <a:ext cx="11214727" cy="5676278"/>
          </a:xfrm>
          <a:custGeom>
            <a:avLst/>
            <a:gdLst/>
            <a:ahLst/>
            <a:cxnLst/>
            <a:rect r="r" b="b" t="t" l="l"/>
            <a:pathLst>
              <a:path h="5676278" w="11214727">
                <a:moveTo>
                  <a:pt x="0" y="0"/>
                </a:moveTo>
                <a:lnTo>
                  <a:pt x="11214726" y="0"/>
                </a:lnTo>
                <a:lnTo>
                  <a:pt x="11214726" y="5676278"/>
                </a:lnTo>
                <a:lnTo>
                  <a:pt x="0" y="5676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1" t="-491" r="-1901" b="0"/>
            </a:stretch>
          </a:blipFill>
          <a:ln w="762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78775" y="842558"/>
            <a:ext cx="2788665" cy="2788665"/>
          </a:xfrm>
          <a:custGeom>
            <a:avLst/>
            <a:gdLst/>
            <a:ahLst/>
            <a:cxnLst/>
            <a:rect r="r" b="b" t="t" l="l"/>
            <a:pathLst>
              <a:path h="2788665" w="2788665">
                <a:moveTo>
                  <a:pt x="0" y="0"/>
                </a:moveTo>
                <a:lnTo>
                  <a:pt x="2788665" y="0"/>
                </a:lnTo>
                <a:lnTo>
                  <a:pt x="2788665" y="2788665"/>
                </a:lnTo>
                <a:lnTo>
                  <a:pt x="0" y="2788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51363" y="1069821"/>
            <a:ext cx="3536637" cy="3536637"/>
          </a:xfrm>
          <a:custGeom>
            <a:avLst/>
            <a:gdLst/>
            <a:ahLst/>
            <a:cxnLst/>
            <a:rect r="r" b="b" t="t" l="l"/>
            <a:pathLst>
              <a:path h="3536637" w="3536637">
                <a:moveTo>
                  <a:pt x="0" y="0"/>
                </a:moveTo>
                <a:lnTo>
                  <a:pt x="3536637" y="0"/>
                </a:lnTo>
                <a:lnTo>
                  <a:pt x="3536637" y="3536636"/>
                </a:lnTo>
                <a:lnTo>
                  <a:pt x="0" y="3536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5210" y="4575834"/>
            <a:ext cx="2792229" cy="3289814"/>
          </a:xfrm>
          <a:custGeom>
            <a:avLst/>
            <a:gdLst/>
            <a:ahLst/>
            <a:cxnLst/>
            <a:rect r="r" b="b" t="t" l="l"/>
            <a:pathLst>
              <a:path h="3289814" w="2792229">
                <a:moveTo>
                  <a:pt x="0" y="0"/>
                </a:moveTo>
                <a:lnTo>
                  <a:pt x="2792230" y="0"/>
                </a:lnTo>
                <a:lnTo>
                  <a:pt x="2792230" y="3289813"/>
                </a:lnTo>
                <a:lnTo>
                  <a:pt x="0" y="3289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70648" y="7471955"/>
            <a:ext cx="1531978" cy="2607622"/>
          </a:xfrm>
          <a:custGeom>
            <a:avLst/>
            <a:gdLst/>
            <a:ahLst/>
            <a:cxnLst/>
            <a:rect r="r" b="b" t="t" l="l"/>
            <a:pathLst>
              <a:path h="2607622" w="1531978">
                <a:moveTo>
                  <a:pt x="0" y="0"/>
                </a:moveTo>
                <a:lnTo>
                  <a:pt x="1531978" y="0"/>
                </a:lnTo>
                <a:lnTo>
                  <a:pt x="1531978" y="2607622"/>
                </a:lnTo>
                <a:lnTo>
                  <a:pt x="0" y="2607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97406" y="5676278"/>
            <a:ext cx="1659940" cy="2189369"/>
          </a:xfrm>
          <a:custGeom>
            <a:avLst/>
            <a:gdLst/>
            <a:ahLst/>
            <a:cxnLst/>
            <a:rect r="r" b="b" t="t" l="l"/>
            <a:pathLst>
              <a:path h="2189369" w="1659940">
                <a:moveTo>
                  <a:pt x="0" y="0"/>
                </a:moveTo>
                <a:lnTo>
                  <a:pt x="1659940" y="0"/>
                </a:lnTo>
                <a:lnTo>
                  <a:pt x="1659940" y="2189369"/>
                </a:lnTo>
                <a:lnTo>
                  <a:pt x="0" y="21893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32595" y="5742263"/>
            <a:ext cx="1200773" cy="2057400"/>
          </a:xfrm>
          <a:custGeom>
            <a:avLst/>
            <a:gdLst/>
            <a:ahLst/>
            <a:cxnLst/>
            <a:rect r="r" b="b" t="t" l="l"/>
            <a:pathLst>
              <a:path h="2057400" w="1200773">
                <a:moveTo>
                  <a:pt x="0" y="0"/>
                </a:moveTo>
                <a:lnTo>
                  <a:pt x="1200773" y="0"/>
                </a:lnTo>
                <a:lnTo>
                  <a:pt x="120077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65684" y="6226920"/>
            <a:ext cx="2707996" cy="3277454"/>
          </a:xfrm>
          <a:custGeom>
            <a:avLst/>
            <a:gdLst/>
            <a:ahLst/>
            <a:cxnLst/>
            <a:rect r="r" b="b" t="t" l="l"/>
            <a:pathLst>
              <a:path h="3277454" w="2707996">
                <a:moveTo>
                  <a:pt x="0" y="0"/>
                </a:moveTo>
                <a:lnTo>
                  <a:pt x="2707996" y="0"/>
                </a:lnTo>
                <a:lnTo>
                  <a:pt x="2707996" y="3277454"/>
                </a:lnTo>
                <a:lnTo>
                  <a:pt x="0" y="32774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46042" y="8362009"/>
            <a:ext cx="9595917" cy="151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 &amp; Insights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26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842974" y="6354895"/>
            <a:ext cx="27720573" cy="10287000"/>
            <a:chOff x="0" y="0"/>
            <a:chExt cx="730089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008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7300892">
                  <a:moveTo>
                    <a:pt x="8658" y="0"/>
                  </a:moveTo>
                  <a:lnTo>
                    <a:pt x="7292234" y="0"/>
                  </a:lnTo>
                  <a:cubicBezTo>
                    <a:pt x="7297015" y="0"/>
                    <a:pt x="7300892" y="3876"/>
                    <a:pt x="7300892" y="8658"/>
                  </a:cubicBezTo>
                  <a:lnTo>
                    <a:pt x="7300892" y="2700675"/>
                  </a:lnTo>
                  <a:cubicBezTo>
                    <a:pt x="7300892" y="2702972"/>
                    <a:pt x="7299979" y="2705174"/>
                    <a:pt x="7298356" y="2706797"/>
                  </a:cubicBezTo>
                  <a:cubicBezTo>
                    <a:pt x="7296732" y="2708421"/>
                    <a:pt x="7294530" y="2709333"/>
                    <a:pt x="7292234" y="2709333"/>
                  </a:cubicBezTo>
                  <a:lnTo>
                    <a:pt x="8658" y="2709333"/>
                  </a:lnTo>
                  <a:cubicBezTo>
                    <a:pt x="3876" y="2709333"/>
                    <a:pt x="0" y="2705457"/>
                    <a:pt x="0" y="2700675"/>
                  </a:cubicBezTo>
                  <a:lnTo>
                    <a:pt x="0" y="8658"/>
                  </a:lnTo>
                  <a:cubicBezTo>
                    <a:pt x="0" y="3876"/>
                    <a:pt x="3876" y="0"/>
                    <a:pt x="8658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008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259300" y="3695458"/>
            <a:ext cx="1953819" cy="4114800"/>
          </a:xfrm>
          <a:custGeom>
            <a:avLst/>
            <a:gdLst/>
            <a:ahLst/>
            <a:cxnLst/>
            <a:rect r="r" b="b" t="t" l="l"/>
            <a:pathLst>
              <a:path h="4114800" w="1953819">
                <a:moveTo>
                  <a:pt x="0" y="0"/>
                </a:moveTo>
                <a:lnTo>
                  <a:pt x="1953819" y="0"/>
                </a:lnTo>
                <a:lnTo>
                  <a:pt x="19538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62648" y="4251332"/>
            <a:ext cx="2391348" cy="4114800"/>
          </a:xfrm>
          <a:custGeom>
            <a:avLst/>
            <a:gdLst/>
            <a:ahLst/>
            <a:cxnLst/>
            <a:rect r="r" b="b" t="t" l="l"/>
            <a:pathLst>
              <a:path h="4114800" w="2391348">
                <a:moveTo>
                  <a:pt x="0" y="0"/>
                </a:moveTo>
                <a:lnTo>
                  <a:pt x="2391348" y="0"/>
                </a:lnTo>
                <a:lnTo>
                  <a:pt x="23913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681076"/>
            <a:ext cx="10400318" cy="5655164"/>
          </a:xfrm>
          <a:custGeom>
            <a:avLst/>
            <a:gdLst/>
            <a:ahLst/>
            <a:cxnLst/>
            <a:rect r="r" b="b" t="t" l="l"/>
            <a:pathLst>
              <a:path h="5655164" w="10400318">
                <a:moveTo>
                  <a:pt x="0" y="0"/>
                </a:moveTo>
                <a:lnTo>
                  <a:pt x="10400318" y="0"/>
                </a:lnTo>
                <a:lnTo>
                  <a:pt x="10400318" y="5655164"/>
                </a:lnTo>
                <a:lnTo>
                  <a:pt x="0" y="5655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14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48155" y="4632662"/>
            <a:ext cx="10601104" cy="5433066"/>
          </a:xfrm>
          <a:custGeom>
            <a:avLst/>
            <a:gdLst/>
            <a:ahLst/>
            <a:cxnLst/>
            <a:rect r="r" b="b" t="t" l="l"/>
            <a:pathLst>
              <a:path h="5433066" w="10601104">
                <a:moveTo>
                  <a:pt x="0" y="0"/>
                </a:moveTo>
                <a:lnTo>
                  <a:pt x="10601105" y="0"/>
                </a:lnTo>
                <a:lnTo>
                  <a:pt x="10601105" y="5433065"/>
                </a:lnTo>
                <a:lnTo>
                  <a:pt x="0" y="54330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3544056" y="404899"/>
            <a:ext cx="11199887" cy="127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b="true" sz="856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Visualizations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61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2753" y="5346962"/>
            <a:ext cx="19633980" cy="6125703"/>
            <a:chOff x="0" y="0"/>
            <a:chExt cx="5171089" cy="1613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1089" cy="1613354"/>
            </a:xfrm>
            <a:custGeom>
              <a:avLst/>
              <a:gdLst/>
              <a:ahLst/>
              <a:cxnLst/>
              <a:rect r="r" b="b" t="t" l="l"/>
              <a:pathLst>
                <a:path h="1613354" w="5171089">
                  <a:moveTo>
                    <a:pt x="0" y="0"/>
                  </a:moveTo>
                  <a:lnTo>
                    <a:pt x="5171089" y="0"/>
                  </a:lnTo>
                  <a:lnTo>
                    <a:pt x="5171089" y="1613354"/>
                  </a:lnTo>
                  <a:lnTo>
                    <a:pt x="0" y="1613354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1089" cy="1651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16555" y="2767376"/>
            <a:ext cx="15107544" cy="2422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5"/>
              </a:lnSpc>
            </a:pPr>
            <a:r>
              <a:rPr lang="en-US" sz="85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Top Selling and High Risk Products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393709" y="-6797019"/>
            <a:ext cx="12911838" cy="12648221"/>
          </a:xfrm>
          <a:custGeom>
            <a:avLst/>
            <a:gdLst/>
            <a:ahLst/>
            <a:cxnLst/>
            <a:rect r="r" b="b" t="t" l="l"/>
            <a:pathLst>
              <a:path h="12648221" w="12911838">
                <a:moveTo>
                  <a:pt x="0" y="0"/>
                </a:moveTo>
                <a:lnTo>
                  <a:pt x="12911838" y="0"/>
                </a:lnTo>
                <a:lnTo>
                  <a:pt x="12911838" y="12648221"/>
                </a:lnTo>
                <a:lnTo>
                  <a:pt x="0" y="12648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7745" y="5346962"/>
            <a:ext cx="8066292" cy="4940038"/>
          </a:xfrm>
          <a:custGeom>
            <a:avLst/>
            <a:gdLst/>
            <a:ahLst/>
            <a:cxnLst/>
            <a:rect r="r" b="b" t="t" l="l"/>
            <a:pathLst>
              <a:path h="4940038" w="8066292">
                <a:moveTo>
                  <a:pt x="0" y="0"/>
                </a:moveTo>
                <a:lnTo>
                  <a:pt x="8066292" y="0"/>
                </a:lnTo>
                <a:lnTo>
                  <a:pt x="8066292" y="4940038"/>
                </a:lnTo>
                <a:lnTo>
                  <a:pt x="0" y="4940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5" t="-64566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97945" y="5803577"/>
            <a:ext cx="8298603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analysis highlights the top-selling and lowest-selling products, providing insight int</a:t>
            </a: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 customer preferences and areas for potential improvement.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24730" y="215354"/>
            <a:ext cx="1159354" cy="1119304"/>
          </a:xfrm>
          <a:custGeom>
            <a:avLst/>
            <a:gdLst/>
            <a:ahLst/>
            <a:cxnLst/>
            <a:rect r="r" b="b" t="t" l="l"/>
            <a:pathLst>
              <a:path h="1119304" w="1159354">
                <a:moveTo>
                  <a:pt x="0" y="0"/>
                </a:moveTo>
                <a:lnTo>
                  <a:pt x="1159354" y="0"/>
                </a:lnTo>
                <a:lnTo>
                  <a:pt x="1159354" y="1119303"/>
                </a:lnTo>
                <a:lnTo>
                  <a:pt x="0" y="1119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4730" y="594348"/>
            <a:ext cx="115935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4438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0666" y="1781126"/>
            <a:ext cx="8713334" cy="8322935"/>
            <a:chOff x="0" y="0"/>
            <a:chExt cx="2294870" cy="2192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870" cy="2192049"/>
            </a:xfrm>
            <a:custGeom>
              <a:avLst/>
              <a:gdLst/>
              <a:ahLst/>
              <a:cxnLst/>
              <a:rect r="r" b="b" t="t" l="l"/>
              <a:pathLst>
                <a:path h="2192049" w="2294870">
                  <a:moveTo>
                    <a:pt x="45314" y="0"/>
                  </a:moveTo>
                  <a:lnTo>
                    <a:pt x="2249556" y="0"/>
                  </a:lnTo>
                  <a:cubicBezTo>
                    <a:pt x="2274582" y="0"/>
                    <a:pt x="2294870" y="20288"/>
                    <a:pt x="2294870" y="45314"/>
                  </a:cubicBezTo>
                  <a:lnTo>
                    <a:pt x="2294870" y="2146734"/>
                  </a:lnTo>
                  <a:cubicBezTo>
                    <a:pt x="2294870" y="2171761"/>
                    <a:pt x="2274582" y="2192049"/>
                    <a:pt x="2249556" y="2192049"/>
                  </a:cubicBezTo>
                  <a:lnTo>
                    <a:pt x="45314" y="2192049"/>
                  </a:lnTo>
                  <a:cubicBezTo>
                    <a:pt x="20288" y="2192049"/>
                    <a:pt x="0" y="2171761"/>
                    <a:pt x="0" y="2146734"/>
                  </a:cubicBezTo>
                  <a:lnTo>
                    <a:pt x="0" y="45314"/>
                  </a:lnTo>
                  <a:cubicBezTo>
                    <a:pt x="0" y="20288"/>
                    <a:pt x="20288" y="0"/>
                    <a:pt x="45314" y="0"/>
                  </a:cubicBezTo>
                  <a:close/>
                </a:path>
              </a:pathLst>
            </a:custGeom>
            <a:solidFill>
              <a:srgbClr val="92A4D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94870" cy="2201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29420" y="1781126"/>
            <a:ext cx="8655359" cy="8322935"/>
            <a:chOff x="0" y="0"/>
            <a:chExt cx="2279601" cy="21920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79601" cy="2192049"/>
            </a:xfrm>
            <a:custGeom>
              <a:avLst/>
              <a:gdLst/>
              <a:ahLst/>
              <a:cxnLst/>
              <a:rect r="r" b="b" t="t" l="l"/>
              <a:pathLst>
                <a:path h="2192049" w="2279601">
                  <a:moveTo>
                    <a:pt x="45618" y="0"/>
                  </a:moveTo>
                  <a:lnTo>
                    <a:pt x="2233983" y="0"/>
                  </a:lnTo>
                  <a:cubicBezTo>
                    <a:pt x="2259177" y="0"/>
                    <a:pt x="2279601" y="20424"/>
                    <a:pt x="2279601" y="45618"/>
                  </a:cubicBezTo>
                  <a:lnTo>
                    <a:pt x="2279601" y="2146431"/>
                  </a:lnTo>
                  <a:cubicBezTo>
                    <a:pt x="2279601" y="2171625"/>
                    <a:pt x="2259177" y="2192049"/>
                    <a:pt x="2233983" y="2192049"/>
                  </a:cubicBezTo>
                  <a:lnTo>
                    <a:pt x="45618" y="2192049"/>
                  </a:lnTo>
                  <a:cubicBezTo>
                    <a:pt x="20424" y="2192049"/>
                    <a:pt x="0" y="2171625"/>
                    <a:pt x="0" y="2146431"/>
                  </a:cubicBezTo>
                  <a:lnTo>
                    <a:pt x="0" y="45618"/>
                  </a:lnTo>
                  <a:cubicBezTo>
                    <a:pt x="0" y="20424"/>
                    <a:pt x="20424" y="0"/>
                    <a:pt x="45618" y="0"/>
                  </a:cubicBezTo>
                  <a:close/>
                </a:path>
              </a:pathLst>
            </a:custGeom>
            <a:solidFill>
              <a:srgbClr val="92A4D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279601" cy="2201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620648" y="315351"/>
            <a:ext cx="7046704" cy="127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48"/>
              </a:lnSpc>
              <a:spcBef>
                <a:spcPct val="0"/>
              </a:spcBef>
            </a:pPr>
            <a:r>
              <a:rPr lang="en-US" b="true" sz="753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Query Strategy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0862" y="1973221"/>
            <a:ext cx="5107671" cy="569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  <a:spcBef>
                <a:spcPct val="0"/>
              </a:spcBef>
            </a:pPr>
            <a:r>
              <a:rPr lang="en-US" b="true" sz="363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Top Selling Products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58759" y="1973221"/>
            <a:ext cx="4396680" cy="56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  <a:spcBef>
                <a:spcPct val="0"/>
              </a:spcBef>
            </a:pPr>
            <a:r>
              <a:rPr lang="en-US" b="true" sz="362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High Risk Products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973395"/>
            <a:ext cx="7831996" cy="3776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344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Identify products with highest sales quantities.</a:t>
            </a:r>
          </a:p>
          <a:p>
            <a:pPr algn="l" marL="518160" indent="-259080" lvl="1">
              <a:lnSpc>
                <a:spcPts val="4344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Join product and order_detail to ensure only products with actual sales are considered.</a:t>
            </a:r>
          </a:p>
          <a:p>
            <a:pPr algn="l" marL="518160" indent="-259080" lvl="1">
              <a:lnSpc>
                <a:spcPts val="4344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SUM (Quantity) to calculate total quantity sold per product.</a:t>
            </a:r>
          </a:p>
          <a:p>
            <a:pPr algn="l" marL="518160" indent="-259080" lvl="1">
              <a:lnSpc>
                <a:spcPts val="4344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Order result by total quantity sold highest to lowest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41102" y="3111763"/>
            <a:ext cx="7831996" cy="545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Identify products with lowest or no sales but high inventory value (inventory*price)</a:t>
            </a:r>
          </a:p>
          <a:p>
            <a:pPr algn="l"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Join Product, Order_Detail, and Inventory tables to combine sales, stock and price data</a:t>
            </a:r>
          </a:p>
          <a:p>
            <a:pPr algn="l"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Filter products total sold =0</a:t>
            </a:r>
          </a:p>
          <a:p>
            <a:pPr algn="l"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Calculate financial risk using [current_quantity]* [final_price]</a:t>
            </a:r>
          </a:p>
          <a:p>
            <a:pPr algn="l"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Order result by inventory value highest to lowest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08474" y="-295826"/>
            <a:ext cx="19633980" cy="11002661"/>
            <a:chOff x="0" y="0"/>
            <a:chExt cx="5171089" cy="28978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1089" cy="2897820"/>
            </a:xfrm>
            <a:custGeom>
              <a:avLst/>
              <a:gdLst/>
              <a:ahLst/>
              <a:cxnLst/>
              <a:rect r="r" b="b" t="t" l="l"/>
              <a:pathLst>
                <a:path h="2897820" w="5171089">
                  <a:moveTo>
                    <a:pt x="12224" y="0"/>
                  </a:moveTo>
                  <a:lnTo>
                    <a:pt x="5158866" y="0"/>
                  </a:lnTo>
                  <a:cubicBezTo>
                    <a:pt x="5165617" y="0"/>
                    <a:pt x="5171089" y="5473"/>
                    <a:pt x="5171089" y="12224"/>
                  </a:cubicBezTo>
                  <a:lnTo>
                    <a:pt x="5171089" y="2885597"/>
                  </a:lnTo>
                  <a:cubicBezTo>
                    <a:pt x="5171089" y="2892347"/>
                    <a:pt x="5165617" y="2897820"/>
                    <a:pt x="5158866" y="2897820"/>
                  </a:cubicBezTo>
                  <a:lnTo>
                    <a:pt x="12224" y="2897820"/>
                  </a:lnTo>
                  <a:cubicBezTo>
                    <a:pt x="5473" y="2897820"/>
                    <a:pt x="0" y="2892347"/>
                    <a:pt x="0" y="2885597"/>
                  </a:cubicBezTo>
                  <a:lnTo>
                    <a:pt x="0" y="12224"/>
                  </a:lnTo>
                  <a:cubicBezTo>
                    <a:pt x="0" y="5473"/>
                    <a:pt x="5473" y="0"/>
                    <a:pt x="12224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1089" cy="293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01799" y="0"/>
            <a:ext cx="19633980" cy="12345814"/>
            <a:chOff x="0" y="0"/>
            <a:chExt cx="5171089" cy="32515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71089" cy="3251572"/>
            </a:xfrm>
            <a:custGeom>
              <a:avLst/>
              <a:gdLst/>
              <a:ahLst/>
              <a:cxnLst/>
              <a:rect r="r" b="b" t="t" l="l"/>
              <a:pathLst>
                <a:path h="3251572" w="5171089">
                  <a:moveTo>
                    <a:pt x="12224" y="0"/>
                  </a:moveTo>
                  <a:lnTo>
                    <a:pt x="5158866" y="0"/>
                  </a:lnTo>
                  <a:cubicBezTo>
                    <a:pt x="5165617" y="0"/>
                    <a:pt x="5171089" y="5473"/>
                    <a:pt x="5171089" y="12224"/>
                  </a:cubicBezTo>
                  <a:lnTo>
                    <a:pt x="5171089" y="3239349"/>
                  </a:lnTo>
                  <a:cubicBezTo>
                    <a:pt x="5171089" y="3246100"/>
                    <a:pt x="5165617" y="3251572"/>
                    <a:pt x="5158866" y="3251572"/>
                  </a:cubicBezTo>
                  <a:lnTo>
                    <a:pt x="12224" y="3251572"/>
                  </a:lnTo>
                  <a:cubicBezTo>
                    <a:pt x="5473" y="3251572"/>
                    <a:pt x="0" y="3246100"/>
                    <a:pt x="0" y="3239349"/>
                  </a:cubicBezTo>
                  <a:lnTo>
                    <a:pt x="0" y="12224"/>
                  </a:lnTo>
                  <a:cubicBezTo>
                    <a:pt x="0" y="5473"/>
                    <a:pt x="5473" y="0"/>
                    <a:pt x="12224" y="0"/>
                  </a:cubicBezTo>
                  <a:close/>
                </a:path>
              </a:pathLst>
            </a:custGeom>
            <a:solidFill>
              <a:srgbClr val="7061B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71089" cy="3289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5398" y="3824918"/>
            <a:ext cx="7085576" cy="4874306"/>
          </a:xfrm>
          <a:custGeom>
            <a:avLst/>
            <a:gdLst/>
            <a:ahLst/>
            <a:cxnLst/>
            <a:rect r="r" b="b" t="t" l="l"/>
            <a:pathLst>
              <a:path h="4874306" w="7085576">
                <a:moveTo>
                  <a:pt x="0" y="0"/>
                </a:moveTo>
                <a:lnTo>
                  <a:pt x="7085576" y="0"/>
                </a:lnTo>
                <a:lnTo>
                  <a:pt x="7085576" y="4874306"/>
                </a:lnTo>
                <a:lnTo>
                  <a:pt x="0" y="487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27281" y="119352"/>
            <a:ext cx="949035" cy="909348"/>
          </a:xfrm>
          <a:custGeom>
            <a:avLst/>
            <a:gdLst/>
            <a:ahLst/>
            <a:cxnLst/>
            <a:rect r="r" b="b" t="t" l="l"/>
            <a:pathLst>
              <a:path h="909348" w="949035">
                <a:moveTo>
                  <a:pt x="0" y="0"/>
                </a:moveTo>
                <a:lnTo>
                  <a:pt x="949035" y="0"/>
                </a:lnTo>
                <a:lnTo>
                  <a:pt x="949035" y="909348"/>
                </a:lnTo>
                <a:lnTo>
                  <a:pt x="0" y="909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398" y="7098636"/>
            <a:ext cx="1024376" cy="1600587"/>
          </a:xfrm>
          <a:custGeom>
            <a:avLst/>
            <a:gdLst/>
            <a:ahLst/>
            <a:cxnLst/>
            <a:rect r="r" b="b" t="t" l="l"/>
            <a:pathLst>
              <a:path h="1600587" w="1024376">
                <a:moveTo>
                  <a:pt x="0" y="0"/>
                </a:moveTo>
                <a:lnTo>
                  <a:pt x="1024376" y="0"/>
                </a:lnTo>
                <a:lnTo>
                  <a:pt x="1024376" y="1600588"/>
                </a:lnTo>
                <a:lnTo>
                  <a:pt x="0" y="1600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932325" y="147927"/>
            <a:ext cx="9966306" cy="94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3"/>
              </a:lnSpc>
            </a:pPr>
            <a:r>
              <a:rPr lang="en-US" sz="63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About the business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76316" y="1419519"/>
            <a:ext cx="10316874" cy="893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5"/>
              </a:lnSpc>
            </a:pPr>
            <a:r>
              <a:rPr lang="en-US" sz="2199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chosen business is an e-commerce platform that serves as an online marketplace connecting buyers and sellers. The platform facilitates seamless transactions for a variety of products across multiple categories, ensuring smooth order processing, inventory management, and payment handling.</a:t>
            </a:r>
          </a:p>
          <a:p>
            <a:pPr algn="l">
              <a:lnSpc>
                <a:spcPts val="2925"/>
              </a:lnSpc>
            </a:pPr>
            <a:r>
              <a:rPr lang="en-US" sz="2199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database is designed to support essential business functions, including:</a:t>
            </a:r>
          </a:p>
          <a:p>
            <a:pPr algn="l">
              <a:lnSpc>
                <a:spcPts val="2925"/>
              </a:lnSpc>
            </a:pPr>
          </a:p>
          <a:p>
            <a:pPr algn="l" marL="474978" indent="-237489" lvl="1">
              <a:lnSpc>
                <a:spcPts val="2925"/>
              </a:lnSpc>
              <a:buFont typeface="Arial"/>
              <a:buChar char="•"/>
            </a:pPr>
            <a:r>
              <a:rPr lang="en-US" b="true" sz="21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Customer and Seller Management: Storing customer and seller details, including contact information, authentication, and order history.</a:t>
            </a:r>
          </a:p>
          <a:p>
            <a:pPr algn="l" marL="474978" indent="-237489" lvl="1">
              <a:lnSpc>
                <a:spcPts val="2925"/>
              </a:lnSpc>
              <a:buFont typeface="Arial"/>
              <a:buChar char="•"/>
            </a:pPr>
            <a:r>
              <a:rPr lang="en-US" b="true" sz="21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Order Processing: Managing order placement, tracking, and fulfillment while integrating with payment gateways.</a:t>
            </a:r>
          </a:p>
          <a:p>
            <a:pPr algn="l" marL="474978" indent="-237489" lvl="1">
              <a:lnSpc>
                <a:spcPts val="2925"/>
              </a:lnSpc>
              <a:buFont typeface="Arial"/>
              <a:buChar char="•"/>
            </a:pPr>
            <a:r>
              <a:rPr lang="en-US" b="true" sz="21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Inventory &amp; Supply Chain Management: Keeping real-time stock levels and notifying sellers of low inventory to prevent delays.</a:t>
            </a:r>
          </a:p>
          <a:p>
            <a:pPr algn="l" marL="474978" indent="-237489" lvl="1">
              <a:lnSpc>
                <a:spcPts val="2925"/>
              </a:lnSpc>
              <a:buFont typeface="Arial"/>
              <a:buChar char="•"/>
            </a:pPr>
            <a:r>
              <a:rPr lang="en-US" b="true" sz="21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Business Analytics &amp; Forecasting: Analyzing sales trends, customer behavior, and product demand to optimize marketing strategies.</a:t>
            </a:r>
          </a:p>
          <a:p>
            <a:pPr algn="l" marL="474978" indent="-237489" lvl="1">
              <a:lnSpc>
                <a:spcPts val="2925"/>
              </a:lnSpc>
              <a:buFont typeface="Arial"/>
              <a:buChar char="•"/>
            </a:pPr>
            <a:r>
              <a:rPr lang="en-US" b="true" sz="21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Fraud Detection &amp; Quality Control: Identifying suspicious transactions and tracking return rates to detect fraudulent activities.</a:t>
            </a:r>
          </a:p>
          <a:p>
            <a:pPr algn="l">
              <a:lnSpc>
                <a:spcPts val="2925"/>
              </a:lnSpc>
            </a:pPr>
          </a:p>
          <a:p>
            <a:pPr algn="l">
              <a:lnSpc>
                <a:spcPts val="2925"/>
              </a:lnSpc>
            </a:pPr>
            <a:r>
              <a:rPr lang="en-US" sz="2199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platform aims to provide a secure, data-driven, and customer-friendly shopping experience while enabling sellers to expand their business efficiently.</a:t>
            </a:r>
          </a:p>
          <a:p>
            <a:pPr algn="l">
              <a:lnSpc>
                <a:spcPts val="2834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81754" y="347840"/>
            <a:ext cx="1159354" cy="1119304"/>
          </a:xfrm>
          <a:custGeom>
            <a:avLst/>
            <a:gdLst/>
            <a:ahLst/>
            <a:cxnLst/>
            <a:rect r="r" b="b" t="t" l="l"/>
            <a:pathLst>
              <a:path h="1119304" w="1159354">
                <a:moveTo>
                  <a:pt x="0" y="0"/>
                </a:moveTo>
                <a:lnTo>
                  <a:pt x="1159354" y="0"/>
                </a:lnTo>
                <a:lnTo>
                  <a:pt x="1159354" y="1119304"/>
                </a:lnTo>
                <a:lnTo>
                  <a:pt x="0" y="11193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8079" y="726834"/>
            <a:ext cx="119302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61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012" y="3402104"/>
            <a:ext cx="8199892" cy="4245151"/>
          </a:xfrm>
          <a:custGeom>
            <a:avLst/>
            <a:gdLst/>
            <a:ahLst/>
            <a:cxnLst/>
            <a:rect r="r" b="b" t="t" l="l"/>
            <a:pathLst>
              <a:path h="4245151" w="8199892">
                <a:moveTo>
                  <a:pt x="0" y="0"/>
                </a:moveTo>
                <a:lnTo>
                  <a:pt x="8199892" y="0"/>
                </a:lnTo>
                <a:lnTo>
                  <a:pt x="8199892" y="4245151"/>
                </a:lnTo>
                <a:lnTo>
                  <a:pt x="0" y="4245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1457" b="-118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33478" y="4655535"/>
            <a:ext cx="9254480" cy="4962715"/>
          </a:xfrm>
          <a:custGeom>
            <a:avLst/>
            <a:gdLst/>
            <a:ahLst/>
            <a:cxnLst/>
            <a:rect r="r" b="b" t="t" l="l"/>
            <a:pathLst>
              <a:path h="4962715" w="9254480">
                <a:moveTo>
                  <a:pt x="0" y="0"/>
                </a:moveTo>
                <a:lnTo>
                  <a:pt x="9254480" y="0"/>
                </a:lnTo>
                <a:lnTo>
                  <a:pt x="9254480" y="4962714"/>
                </a:lnTo>
                <a:lnTo>
                  <a:pt x="0" y="4962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4365" y="2337370"/>
            <a:ext cx="6222692" cy="655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1"/>
              </a:lnSpc>
              <a:spcBef>
                <a:spcPct val="0"/>
              </a:spcBef>
            </a:pPr>
            <a:r>
              <a:rPr lang="en-US" b="true" sz="416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Top Selling Products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88979" y="3763202"/>
            <a:ext cx="4855330" cy="623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0"/>
              </a:lnSpc>
              <a:spcBef>
                <a:spcPct val="0"/>
              </a:spcBef>
            </a:pPr>
            <a:r>
              <a:rPr lang="en-US" b="true" sz="400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High Risk Products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64553" y="161020"/>
            <a:ext cx="11823405" cy="1284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48"/>
              </a:lnSpc>
              <a:spcBef>
                <a:spcPct val="0"/>
              </a:spcBef>
            </a:pPr>
            <a:r>
              <a:rPr lang="en-US" b="true" sz="7534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Query Implementation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61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5527" y="1680126"/>
            <a:ext cx="14006124" cy="8631274"/>
          </a:xfrm>
          <a:custGeom>
            <a:avLst/>
            <a:gdLst/>
            <a:ahLst/>
            <a:cxnLst/>
            <a:rect r="r" b="b" t="t" l="l"/>
            <a:pathLst>
              <a:path h="8631274" w="14006124">
                <a:moveTo>
                  <a:pt x="0" y="0"/>
                </a:moveTo>
                <a:lnTo>
                  <a:pt x="14006123" y="0"/>
                </a:lnTo>
                <a:lnTo>
                  <a:pt x="14006123" y="8631274"/>
                </a:lnTo>
                <a:lnTo>
                  <a:pt x="0" y="8631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1137" y="487680"/>
            <a:ext cx="14385727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4"/>
              </a:lnSpc>
              <a:spcBef>
                <a:spcPct val="0"/>
              </a:spcBef>
            </a:pPr>
            <a:r>
              <a:rPr lang="en-US" b="true" sz="6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Top 10 Selling Products &amp; Quantity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61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0098" y="2081859"/>
            <a:ext cx="17835541" cy="8205141"/>
          </a:xfrm>
          <a:custGeom>
            <a:avLst/>
            <a:gdLst/>
            <a:ahLst/>
            <a:cxnLst/>
            <a:rect r="r" b="b" t="t" l="l"/>
            <a:pathLst>
              <a:path h="8205141" w="17835541">
                <a:moveTo>
                  <a:pt x="0" y="0"/>
                </a:moveTo>
                <a:lnTo>
                  <a:pt x="17835541" y="0"/>
                </a:lnTo>
                <a:lnTo>
                  <a:pt x="17835541" y="8205141"/>
                </a:lnTo>
                <a:lnTo>
                  <a:pt x="0" y="8205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76" t="0" r="-257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6544" y="338824"/>
            <a:ext cx="16565526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4"/>
              </a:lnSpc>
              <a:spcBef>
                <a:spcPct val="0"/>
              </a:spcBef>
            </a:pPr>
            <a:r>
              <a:rPr lang="en-US" b="true" sz="6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Top 10 High Risk Unsold </a:t>
            </a:r>
            <a:r>
              <a:rPr lang="en-US" b="true" sz="6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8779613"/>
            <a:ext cx="4574820" cy="117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9573" indent="-264786" lvl="1">
              <a:lnSpc>
                <a:spcPts val="4905"/>
              </a:lnSpc>
              <a:buFont typeface="Arial"/>
              <a:buChar char="•"/>
            </a:pPr>
            <a:r>
              <a:rPr lang="en-US" b="true" sz="245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Unsold product count: 136</a:t>
            </a:r>
          </a:p>
          <a:p>
            <a:pPr algn="l" marL="529573" indent="-264786" lvl="1">
              <a:lnSpc>
                <a:spcPts val="4905"/>
              </a:lnSpc>
              <a:buFont typeface="Arial"/>
              <a:buChar char="•"/>
            </a:pPr>
            <a:r>
              <a:rPr lang="en-US" b="true" sz="245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Unsold percentage: 13.6%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6317787" y="2295411"/>
            <a:ext cx="267011" cy="76410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" id="6"/>
          <p:cNvSpPr txBox="true"/>
          <p:nvPr/>
        </p:nvSpPr>
        <p:spPr>
          <a:xfrm rot="0">
            <a:off x="15350008" y="1901201"/>
            <a:ext cx="246957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CE45D"/>
                </a:solidFill>
                <a:latin typeface="Canva Sans"/>
                <a:ea typeface="Canva Sans"/>
                <a:cs typeface="Canva Sans"/>
                <a:sym typeface="Canva Sans"/>
              </a:rPr>
              <a:t>inventory*final  price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61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418790"/>
            <a:ext cx="19633980" cy="6607593"/>
            <a:chOff x="0" y="0"/>
            <a:chExt cx="5171089" cy="17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1089" cy="1740271"/>
            </a:xfrm>
            <a:custGeom>
              <a:avLst/>
              <a:gdLst/>
              <a:ahLst/>
              <a:cxnLst/>
              <a:rect r="r" b="b" t="t" l="l"/>
              <a:pathLst>
                <a:path h="1740271" w="5171089">
                  <a:moveTo>
                    <a:pt x="0" y="0"/>
                  </a:moveTo>
                  <a:lnTo>
                    <a:pt x="5171089" y="0"/>
                  </a:lnTo>
                  <a:lnTo>
                    <a:pt x="5171089" y="1740271"/>
                  </a:lnTo>
                  <a:lnTo>
                    <a:pt x="0" y="1740271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1089" cy="17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816990" y="-5098196"/>
            <a:ext cx="25453465" cy="10287000"/>
            <a:chOff x="0" y="0"/>
            <a:chExt cx="67037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03793" cy="2709333"/>
            </a:xfrm>
            <a:custGeom>
              <a:avLst/>
              <a:gdLst/>
              <a:ahLst/>
              <a:cxnLst/>
              <a:rect r="r" b="b" t="t" l="l"/>
              <a:pathLst>
                <a:path h="2709333" w="6703793">
                  <a:moveTo>
                    <a:pt x="9429" y="0"/>
                  </a:moveTo>
                  <a:lnTo>
                    <a:pt x="6694364" y="0"/>
                  </a:lnTo>
                  <a:cubicBezTo>
                    <a:pt x="6699572" y="0"/>
                    <a:pt x="6703793" y="4221"/>
                    <a:pt x="6703793" y="9429"/>
                  </a:cubicBezTo>
                  <a:lnTo>
                    <a:pt x="6703793" y="2699904"/>
                  </a:lnTo>
                  <a:cubicBezTo>
                    <a:pt x="6703793" y="2702405"/>
                    <a:pt x="6702799" y="2704803"/>
                    <a:pt x="6701031" y="2706572"/>
                  </a:cubicBezTo>
                  <a:cubicBezTo>
                    <a:pt x="6699263" y="2708340"/>
                    <a:pt x="6696865" y="2709333"/>
                    <a:pt x="6694364" y="2709333"/>
                  </a:cubicBezTo>
                  <a:lnTo>
                    <a:pt x="9429" y="2709333"/>
                  </a:lnTo>
                  <a:cubicBezTo>
                    <a:pt x="4221" y="2709333"/>
                    <a:pt x="0" y="2705112"/>
                    <a:pt x="0" y="2699904"/>
                  </a:cubicBezTo>
                  <a:lnTo>
                    <a:pt x="0" y="9429"/>
                  </a:lnTo>
                  <a:cubicBezTo>
                    <a:pt x="0" y="4221"/>
                    <a:pt x="4221" y="0"/>
                    <a:pt x="9429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7037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0774" y="8364027"/>
            <a:ext cx="1692893" cy="682965"/>
            <a:chOff x="0" y="0"/>
            <a:chExt cx="1007361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7361" cy="406400"/>
            </a:xfrm>
            <a:custGeom>
              <a:avLst/>
              <a:gdLst/>
              <a:ahLst/>
              <a:cxnLst/>
              <a:rect r="r" b="b" t="t" l="l"/>
              <a:pathLst>
                <a:path h="406400" w="1007361">
                  <a:moveTo>
                    <a:pt x="804161" y="0"/>
                  </a:moveTo>
                  <a:cubicBezTo>
                    <a:pt x="916385" y="0"/>
                    <a:pt x="1007361" y="90976"/>
                    <a:pt x="1007361" y="203200"/>
                  </a:cubicBezTo>
                  <a:cubicBezTo>
                    <a:pt x="1007361" y="315424"/>
                    <a:pt x="916385" y="406400"/>
                    <a:pt x="804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0"/>
              <a:ext cx="1007361" cy="311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5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2967729" y="8686460"/>
            <a:ext cx="52943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2" id="12"/>
          <p:cNvGrpSpPr/>
          <p:nvPr/>
        </p:nvGrpSpPr>
        <p:grpSpPr>
          <a:xfrm rot="0">
            <a:off x="10621818" y="1529787"/>
            <a:ext cx="6637482" cy="7318034"/>
            <a:chOff x="0" y="0"/>
            <a:chExt cx="1748143" cy="19273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48143" cy="1927383"/>
            </a:xfrm>
            <a:custGeom>
              <a:avLst/>
              <a:gdLst/>
              <a:ahLst/>
              <a:cxnLst/>
              <a:rect r="r" b="b" t="t" l="l"/>
              <a:pathLst>
                <a:path h="1927383" w="1748143">
                  <a:moveTo>
                    <a:pt x="61819" y="0"/>
                  </a:moveTo>
                  <a:lnTo>
                    <a:pt x="1686324" y="0"/>
                  </a:lnTo>
                  <a:cubicBezTo>
                    <a:pt x="1702720" y="0"/>
                    <a:pt x="1718444" y="6513"/>
                    <a:pt x="1730037" y="18106"/>
                  </a:cubicBezTo>
                  <a:cubicBezTo>
                    <a:pt x="1741630" y="29700"/>
                    <a:pt x="1748143" y="45424"/>
                    <a:pt x="1748143" y="61819"/>
                  </a:cubicBezTo>
                  <a:lnTo>
                    <a:pt x="1748143" y="1865564"/>
                  </a:lnTo>
                  <a:cubicBezTo>
                    <a:pt x="1748143" y="1881960"/>
                    <a:pt x="1741630" y="1897684"/>
                    <a:pt x="1730037" y="1909277"/>
                  </a:cubicBezTo>
                  <a:cubicBezTo>
                    <a:pt x="1718444" y="1920870"/>
                    <a:pt x="1702720" y="1927383"/>
                    <a:pt x="1686324" y="1927383"/>
                  </a:cubicBezTo>
                  <a:lnTo>
                    <a:pt x="61819" y="1927383"/>
                  </a:lnTo>
                  <a:cubicBezTo>
                    <a:pt x="45424" y="1927383"/>
                    <a:pt x="29700" y="1920870"/>
                    <a:pt x="18106" y="1909277"/>
                  </a:cubicBezTo>
                  <a:cubicBezTo>
                    <a:pt x="6513" y="1897684"/>
                    <a:pt x="0" y="1881960"/>
                    <a:pt x="0" y="1865564"/>
                  </a:cubicBezTo>
                  <a:lnTo>
                    <a:pt x="0" y="61819"/>
                  </a:lnTo>
                  <a:cubicBezTo>
                    <a:pt x="0" y="45424"/>
                    <a:pt x="6513" y="29700"/>
                    <a:pt x="18106" y="18106"/>
                  </a:cubicBezTo>
                  <a:cubicBezTo>
                    <a:pt x="29700" y="6513"/>
                    <a:pt x="45424" y="0"/>
                    <a:pt x="6181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48143" cy="1965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636475" y="1866844"/>
            <a:ext cx="1009501" cy="703855"/>
          </a:xfrm>
          <a:custGeom>
            <a:avLst/>
            <a:gdLst/>
            <a:ahLst/>
            <a:cxnLst/>
            <a:rect r="r" b="b" t="t" l="l"/>
            <a:pathLst>
              <a:path h="703855" w="1009501">
                <a:moveTo>
                  <a:pt x="0" y="0"/>
                </a:moveTo>
                <a:lnTo>
                  <a:pt x="1009501" y="0"/>
                </a:lnTo>
                <a:lnTo>
                  <a:pt x="1009501" y="703855"/>
                </a:lnTo>
                <a:lnTo>
                  <a:pt x="0" y="703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917862" y="2089773"/>
            <a:ext cx="6045393" cy="5879145"/>
          </a:xfrm>
          <a:custGeom>
            <a:avLst/>
            <a:gdLst/>
            <a:ahLst/>
            <a:cxnLst/>
            <a:rect r="r" b="b" t="t" l="l"/>
            <a:pathLst>
              <a:path h="5879145" w="6045393">
                <a:moveTo>
                  <a:pt x="0" y="0"/>
                </a:moveTo>
                <a:lnTo>
                  <a:pt x="6045394" y="0"/>
                </a:lnTo>
                <a:lnTo>
                  <a:pt x="6045394" y="5879145"/>
                </a:lnTo>
                <a:lnTo>
                  <a:pt x="0" y="5879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661282" y="2704530"/>
            <a:ext cx="2087483" cy="1305626"/>
          </a:xfrm>
          <a:custGeom>
            <a:avLst/>
            <a:gdLst/>
            <a:ahLst/>
            <a:cxnLst/>
            <a:rect r="r" b="b" t="t" l="l"/>
            <a:pathLst>
              <a:path h="1305626" w="2087483">
                <a:moveTo>
                  <a:pt x="0" y="0"/>
                </a:moveTo>
                <a:lnTo>
                  <a:pt x="2087483" y="0"/>
                </a:lnTo>
                <a:lnTo>
                  <a:pt x="2087483" y="1305626"/>
                </a:lnTo>
                <a:lnTo>
                  <a:pt x="0" y="1305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15710" y="2599274"/>
            <a:ext cx="8906108" cy="1556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5"/>
              </a:lnSpc>
            </a:pPr>
            <a:r>
              <a:rPr lang="en-US" sz="556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What Products are Often Purchased Together?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21527" y="5504226"/>
            <a:ext cx="8827615" cy="108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4"/>
              </a:lnSpc>
            </a:pPr>
            <a:r>
              <a:rPr lang="en-US" sz="2422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Market Basket Analysis is useful to increase revenue by cross-selling strategies, bundle promotions, and recommendation systems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224730" y="215354"/>
            <a:ext cx="1159354" cy="1119304"/>
          </a:xfrm>
          <a:custGeom>
            <a:avLst/>
            <a:gdLst/>
            <a:ahLst/>
            <a:cxnLst/>
            <a:rect r="r" b="b" t="t" l="l"/>
            <a:pathLst>
              <a:path h="1119304" w="1159354">
                <a:moveTo>
                  <a:pt x="0" y="0"/>
                </a:moveTo>
                <a:lnTo>
                  <a:pt x="1159354" y="0"/>
                </a:lnTo>
                <a:lnTo>
                  <a:pt x="1159354" y="1119303"/>
                </a:lnTo>
                <a:lnTo>
                  <a:pt x="0" y="1119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24730" y="614223"/>
            <a:ext cx="1159354" cy="302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5472" y="4721605"/>
            <a:ext cx="4427938" cy="4590663"/>
            <a:chOff x="0" y="0"/>
            <a:chExt cx="1289487" cy="13368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487" cy="1336874"/>
            </a:xfrm>
            <a:custGeom>
              <a:avLst/>
              <a:gdLst/>
              <a:ahLst/>
              <a:cxnLst/>
              <a:rect r="r" b="b" t="t" l="l"/>
              <a:pathLst>
                <a:path h="1336874" w="1289487">
                  <a:moveTo>
                    <a:pt x="92667" y="0"/>
                  </a:moveTo>
                  <a:lnTo>
                    <a:pt x="1196820" y="0"/>
                  </a:lnTo>
                  <a:cubicBezTo>
                    <a:pt x="1247998" y="0"/>
                    <a:pt x="1289487" y="41488"/>
                    <a:pt x="1289487" y="92667"/>
                  </a:cubicBezTo>
                  <a:lnTo>
                    <a:pt x="1289487" y="1244208"/>
                  </a:lnTo>
                  <a:cubicBezTo>
                    <a:pt x="1289487" y="1295386"/>
                    <a:pt x="1247998" y="1336874"/>
                    <a:pt x="1196820" y="1336874"/>
                  </a:cubicBezTo>
                  <a:lnTo>
                    <a:pt x="92667" y="1336874"/>
                  </a:lnTo>
                  <a:cubicBezTo>
                    <a:pt x="41488" y="1336874"/>
                    <a:pt x="0" y="1295386"/>
                    <a:pt x="0" y="1244208"/>
                  </a:cubicBezTo>
                  <a:lnTo>
                    <a:pt x="0" y="92667"/>
                  </a:lnTo>
                  <a:cubicBezTo>
                    <a:pt x="0" y="41488"/>
                    <a:pt x="41488" y="0"/>
                    <a:pt x="92667" y="0"/>
                  </a:cubicBezTo>
                  <a:close/>
                </a:path>
              </a:pathLst>
            </a:custGeom>
            <a:solidFill>
              <a:srgbClr val="7061B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9487" cy="1374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89321" y="8565644"/>
            <a:ext cx="1160241" cy="116024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255472" y="5924453"/>
            <a:ext cx="442793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6809611" y="4721605"/>
            <a:ext cx="4427938" cy="4590663"/>
            <a:chOff x="0" y="0"/>
            <a:chExt cx="1289487" cy="13368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9487" cy="1336874"/>
            </a:xfrm>
            <a:custGeom>
              <a:avLst/>
              <a:gdLst/>
              <a:ahLst/>
              <a:cxnLst/>
              <a:rect r="r" b="b" t="t" l="l"/>
              <a:pathLst>
                <a:path h="1336874" w="1289487">
                  <a:moveTo>
                    <a:pt x="92667" y="0"/>
                  </a:moveTo>
                  <a:lnTo>
                    <a:pt x="1196820" y="0"/>
                  </a:lnTo>
                  <a:cubicBezTo>
                    <a:pt x="1247998" y="0"/>
                    <a:pt x="1289487" y="41488"/>
                    <a:pt x="1289487" y="92667"/>
                  </a:cubicBezTo>
                  <a:lnTo>
                    <a:pt x="1289487" y="1244208"/>
                  </a:lnTo>
                  <a:cubicBezTo>
                    <a:pt x="1289487" y="1295386"/>
                    <a:pt x="1247998" y="1336874"/>
                    <a:pt x="1196820" y="1336874"/>
                  </a:cubicBezTo>
                  <a:lnTo>
                    <a:pt x="92667" y="1336874"/>
                  </a:lnTo>
                  <a:cubicBezTo>
                    <a:pt x="41488" y="1336874"/>
                    <a:pt x="0" y="1295386"/>
                    <a:pt x="0" y="1244208"/>
                  </a:cubicBezTo>
                  <a:lnTo>
                    <a:pt x="0" y="92667"/>
                  </a:lnTo>
                  <a:cubicBezTo>
                    <a:pt x="0" y="41488"/>
                    <a:pt x="41488" y="0"/>
                    <a:pt x="92667" y="0"/>
                  </a:cubicBezTo>
                  <a:close/>
                </a:path>
              </a:pathLst>
            </a:custGeom>
            <a:solidFill>
              <a:srgbClr val="7061B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9487" cy="1374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443460" y="8565644"/>
            <a:ext cx="1160241" cy="116024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6809611" y="5924453"/>
            <a:ext cx="442793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2604590" y="4721605"/>
            <a:ext cx="4427938" cy="4590663"/>
            <a:chOff x="0" y="0"/>
            <a:chExt cx="1289487" cy="133687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89487" cy="1336874"/>
            </a:xfrm>
            <a:custGeom>
              <a:avLst/>
              <a:gdLst/>
              <a:ahLst/>
              <a:cxnLst/>
              <a:rect r="r" b="b" t="t" l="l"/>
              <a:pathLst>
                <a:path h="1336874" w="1289487">
                  <a:moveTo>
                    <a:pt x="92667" y="0"/>
                  </a:moveTo>
                  <a:lnTo>
                    <a:pt x="1196820" y="0"/>
                  </a:lnTo>
                  <a:cubicBezTo>
                    <a:pt x="1247998" y="0"/>
                    <a:pt x="1289487" y="41488"/>
                    <a:pt x="1289487" y="92667"/>
                  </a:cubicBezTo>
                  <a:lnTo>
                    <a:pt x="1289487" y="1244208"/>
                  </a:lnTo>
                  <a:cubicBezTo>
                    <a:pt x="1289487" y="1295386"/>
                    <a:pt x="1247998" y="1336874"/>
                    <a:pt x="1196820" y="1336874"/>
                  </a:cubicBezTo>
                  <a:lnTo>
                    <a:pt x="92667" y="1336874"/>
                  </a:lnTo>
                  <a:cubicBezTo>
                    <a:pt x="41488" y="1336874"/>
                    <a:pt x="0" y="1295386"/>
                    <a:pt x="0" y="1244208"/>
                  </a:cubicBezTo>
                  <a:lnTo>
                    <a:pt x="0" y="92667"/>
                  </a:lnTo>
                  <a:cubicBezTo>
                    <a:pt x="0" y="41488"/>
                    <a:pt x="41488" y="0"/>
                    <a:pt x="92667" y="0"/>
                  </a:cubicBezTo>
                  <a:close/>
                </a:path>
              </a:pathLst>
            </a:custGeom>
            <a:solidFill>
              <a:srgbClr val="7061B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89487" cy="1374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238438" y="8565644"/>
            <a:ext cx="1160241" cy="116024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2604590" y="5924453"/>
            <a:ext cx="442793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2336203" y="1687029"/>
            <a:ext cx="5002321" cy="2129701"/>
          </a:xfrm>
          <a:custGeom>
            <a:avLst/>
            <a:gdLst/>
            <a:ahLst/>
            <a:cxnLst/>
            <a:rect r="r" b="b" t="t" l="l"/>
            <a:pathLst>
              <a:path h="2129701" w="5002321">
                <a:moveTo>
                  <a:pt x="0" y="0"/>
                </a:moveTo>
                <a:lnTo>
                  <a:pt x="5002321" y="0"/>
                </a:lnTo>
                <a:lnTo>
                  <a:pt x="5002321" y="2129701"/>
                </a:lnTo>
                <a:lnTo>
                  <a:pt x="0" y="2129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156659" y="1969801"/>
            <a:ext cx="4013071" cy="1430890"/>
          </a:xfrm>
          <a:custGeom>
            <a:avLst/>
            <a:gdLst/>
            <a:ahLst/>
            <a:cxnLst/>
            <a:rect r="r" b="b" t="t" l="l"/>
            <a:pathLst>
              <a:path h="1430890" w="4013071">
                <a:moveTo>
                  <a:pt x="0" y="0"/>
                </a:moveTo>
                <a:lnTo>
                  <a:pt x="4013071" y="0"/>
                </a:lnTo>
                <a:lnTo>
                  <a:pt x="4013071" y="1430890"/>
                </a:lnTo>
                <a:lnTo>
                  <a:pt x="0" y="1430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8161033" y="2196061"/>
            <a:ext cx="1969537" cy="1111636"/>
            <a:chOff x="0" y="0"/>
            <a:chExt cx="1728195" cy="97541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28195" cy="975419"/>
            </a:xfrm>
            <a:custGeom>
              <a:avLst/>
              <a:gdLst/>
              <a:ahLst/>
              <a:cxnLst/>
              <a:rect r="r" b="b" t="t" l="l"/>
              <a:pathLst>
                <a:path h="975419" w="1728195">
                  <a:moveTo>
                    <a:pt x="1728195" y="487709"/>
                  </a:moveTo>
                  <a:lnTo>
                    <a:pt x="1321795" y="0"/>
                  </a:lnTo>
                  <a:lnTo>
                    <a:pt x="1321795" y="203200"/>
                  </a:lnTo>
                  <a:lnTo>
                    <a:pt x="0" y="203200"/>
                  </a:lnTo>
                  <a:lnTo>
                    <a:pt x="0" y="772219"/>
                  </a:lnTo>
                  <a:lnTo>
                    <a:pt x="1321795" y="772219"/>
                  </a:lnTo>
                  <a:lnTo>
                    <a:pt x="1321795" y="975419"/>
                  </a:lnTo>
                  <a:lnTo>
                    <a:pt x="1728195" y="487709"/>
                  </a:lnTo>
                  <a:close/>
                </a:path>
              </a:pathLst>
            </a:custGeom>
            <a:solidFill>
              <a:srgbClr val="324B9A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298450"/>
              <a:ext cx="1626595" cy="473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5"/>
                </a:lnSpc>
              </a:pPr>
              <a:r>
                <a:rPr lang="en-US" b="true" sz="2322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Transform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3661026" y="139715"/>
            <a:ext cx="11199887" cy="127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b="true" sz="856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Strategy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60116" y="4941540"/>
            <a:ext cx="3020695" cy="82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b="true" sz="27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Map Products in the Same Order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59094" y="6270793"/>
            <a:ext cx="3020695" cy="138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7"/>
              </a:lnSpc>
            </a:pPr>
            <a:r>
              <a:rPr lang="en-US" sz="2322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 self join</a:t>
            </a:r>
          </a:p>
          <a:p>
            <a:pPr algn="ctr">
              <a:lnSpc>
                <a:spcPts val="2717"/>
              </a:lnSpc>
            </a:pPr>
          </a:p>
          <a:p>
            <a:pPr algn="ctr">
              <a:lnSpc>
                <a:spcPts val="2717"/>
              </a:lnSpc>
            </a:pPr>
            <a:r>
              <a:rPr lang="en-US" b="true" sz="23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Avoid mapping product to itself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118270" y="8926184"/>
            <a:ext cx="702342" cy="50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4"/>
              </a:lnSpc>
            </a:pPr>
            <a:r>
              <a:rPr lang="en-US" b="true" sz="325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240211" y="4884529"/>
            <a:ext cx="3566738" cy="82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b="true" sz="27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Utilize Product Name to Group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513232" y="6270793"/>
            <a:ext cx="3020695" cy="207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7"/>
              </a:lnSpc>
            </a:pPr>
            <a:r>
              <a:rPr lang="en-US" sz="2322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 enable grouping of all products from different sellers</a:t>
            </a:r>
          </a:p>
          <a:p>
            <a:pPr algn="ctr">
              <a:lnSpc>
                <a:spcPts val="2717"/>
              </a:lnSpc>
            </a:pPr>
          </a:p>
          <a:p>
            <a:pPr algn="ctr">
              <a:lnSpc>
                <a:spcPts val="2717"/>
              </a:lnSpc>
            </a:pPr>
            <a:r>
              <a:rPr lang="en-US" b="true" sz="23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Ensure it’s sorted alphabetically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672409" y="8926184"/>
            <a:ext cx="702342" cy="50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4"/>
              </a:lnSpc>
            </a:pPr>
            <a:r>
              <a:rPr lang="en-US" b="true" sz="325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066349" y="5289767"/>
            <a:ext cx="3724317" cy="42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b="true" sz="27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Count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157071" y="6442243"/>
            <a:ext cx="3322976" cy="70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7"/>
              </a:lnSpc>
            </a:pPr>
            <a:r>
              <a:rPr lang="en-US" b="true" sz="23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Group by the pairing name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467388" y="8926184"/>
            <a:ext cx="702342" cy="50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4"/>
              </a:lnSpc>
            </a:pPr>
            <a:r>
              <a:rPr lang="en-US" b="true" sz="325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7847" y="2542907"/>
            <a:ext cx="7722066" cy="2600593"/>
          </a:xfrm>
          <a:custGeom>
            <a:avLst/>
            <a:gdLst/>
            <a:ahLst/>
            <a:cxnLst/>
            <a:rect r="r" b="b" t="t" l="l"/>
            <a:pathLst>
              <a:path h="2600593" w="7722066">
                <a:moveTo>
                  <a:pt x="0" y="0"/>
                </a:moveTo>
                <a:lnTo>
                  <a:pt x="7722066" y="0"/>
                </a:lnTo>
                <a:lnTo>
                  <a:pt x="7722066" y="2600593"/>
                </a:lnTo>
                <a:lnTo>
                  <a:pt x="0" y="26005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7847" y="5195363"/>
            <a:ext cx="8320951" cy="4593039"/>
          </a:xfrm>
          <a:custGeom>
            <a:avLst/>
            <a:gdLst/>
            <a:ahLst/>
            <a:cxnLst/>
            <a:rect r="r" b="b" t="t" l="l"/>
            <a:pathLst>
              <a:path h="4593039" w="8320951">
                <a:moveTo>
                  <a:pt x="0" y="0"/>
                </a:moveTo>
                <a:lnTo>
                  <a:pt x="8320950" y="0"/>
                </a:lnTo>
                <a:lnTo>
                  <a:pt x="8320950" y="4593039"/>
                </a:lnTo>
                <a:lnTo>
                  <a:pt x="0" y="4593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883410" y="2552244"/>
            <a:ext cx="9404590" cy="5182513"/>
            <a:chOff x="0" y="0"/>
            <a:chExt cx="2476929" cy="13649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76929" cy="1364942"/>
            </a:xfrm>
            <a:custGeom>
              <a:avLst/>
              <a:gdLst/>
              <a:ahLst/>
              <a:cxnLst/>
              <a:rect r="r" b="b" t="t" l="l"/>
              <a:pathLst>
                <a:path h="1364942" w="2476929">
                  <a:moveTo>
                    <a:pt x="1238465" y="0"/>
                  </a:moveTo>
                  <a:cubicBezTo>
                    <a:pt x="554479" y="0"/>
                    <a:pt x="0" y="305553"/>
                    <a:pt x="0" y="682471"/>
                  </a:cubicBezTo>
                  <a:cubicBezTo>
                    <a:pt x="0" y="1059389"/>
                    <a:pt x="554479" y="1364942"/>
                    <a:pt x="1238465" y="1364942"/>
                  </a:cubicBezTo>
                  <a:cubicBezTo>
                    <a:pt x="1922450" y="1364942"/>
                    <a:pt x="2476929" y="1059389"/>
                    <a:pt x="2476929" y="682471"/>
                  </a:cubicBezTo>
                  <a:cubicBezTo>
                    <a:pt x="2476929" y="305553"/>
                    <a:pt x="1922450" y="0"/>
                    <a:pt x="12384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232212" y="223213"/>
              <a:ext cx="2012505" cy="1013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644978" y="3336562"/>
            <a:ext cx="4140063" cy="3531501"/>
          </a:xfrm>
          <a:custGeom>
            <a:avLst/>
            <a:gdLst/>
            <a:ahLst/>
            <a:cxnLst/>
            <a:rect r="r" b="b" t="t" l="l"/>
            <a:pathLst>
              <a:path h="3531501" w="4140063">
                <a:moveTo>
                  <a:pt x="0" y="0"/>
                </a:moveTo>
                <a:lnTo>
                  <a:pt x="4140063" y="0"/>
                </a:lnTo>
                <a:lnTo>
                  <a:pt x="4140063" y="3531501"/>
                </a:lnTo>
                <a:lnTo>
                  <a:pt x="0" y="3531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45244" y="2957532"/>
            <a:ext cx="5357053" cy="4017789"/>
          </a:xfrm>
          <a:custGeom>
            <a:avLst/>
            <a:gdLst/>
            <a:ahLst/>
            <a:cxnLst/>
            <a:rect r="r" b="b" t="t" l="l"/>
            <a:pathLst>
              <a:path h="4017789" w="5357053">
                <a:moveTo>
                  <a:pt x="0" y="0"/>
                </a:moveTo>
                <a:lnTo>
                  <a:pt x="5357052" y="0"/>
                </a:lnTo>
                <a:lnTo>
                  <a:pt x="5357052" y="4017789"/>
                </a:lnTo>
                <a:lnTo>
                  <a:pt x="0" y="40177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60970" y="8503930"/>
            <a:ext cx="1284472" cy="1284472"/>
          </a:xfrm>
          <a:custGeom>
            <a:avLst/>
            <a:gdLst/>
            <a:ahLst/>
            <a:cxnLst/>
            <a:rect r="r" b="b" t="t" l="l"/>
            <a:pathLst>
              <a:path h="1284472" w="1284472">
                <a:moveTo>
                  <a:pt x="0" y="0"/>
                </a:moveTo>
                <a:lnTo>
                  <a:pt x="1284472" y="0"/>
                </a:lnTo>
                <a:lnTo>
                  <a:pt x="1284472" y="1284472"/>
                </a:lnTo>
                <a:lnTo>
                  <a:pt x="0" y="1284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30538" y="8503930"/>
            <a:ext cx="1284472" cy="1284472"/>
          </a:xfrm>
          <a:custGeom>
            <a:avLst/>
            <a:gdLst/>
            <a:ahLst/>
            <a:cxnLst/>
            <a:rect r="r" b="b" t="t" l="l"/>
            <a:pathLst>
              <a:path h="1284472" w="1284472">
                <a:moveTo>
                  <a:pt x="0" y="0"/>
                </a:moveTo>
                <a:lnTo>
                  <a:pt x="1284472" y="0"/>
                </a:lnTo>
                <a:lnTo>
                  <a:pt x="1284472" y="1284472"/>
                </a:lnTo>
                <a:lnTo>
                  <a:pt x="0" y="1284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60914" y="8503930"/>
            <a:ext cx="1284472" cy="1284472"/>
          </a:xfrm>
          <a:custGeom>
            <a:avLst/>
            <a:gdLst/>
            <a:ahLst/>
            <a:cxnLst/>
            <a:rect r="r" b="b" t="t" l="l"/>
            <a:pathLst>
              <a:path h="1284472" w="1284472">
                <a:moveTo>
                  <a:pt x="0" y="0"/>
                </a:moveTo>
                <a:lnTo>
                  <a:pt x="1284471" y="0"/>
                </a:lnTo>
                <a:lnTo>
                  <a:pt x="1284471" y="1284472"/>
                </a:lnTo>
                <a:lnTo>
                  <a:pt x="0" y="12844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45385" y="8503930"/>
            <a:ext cx="1284472" cy="1284472"/>
          </a:xfrm>
          <a:custGeom>
            <a:avLst/>
            <a:gdLst/>
            <a:ahLst/>
            <a:cxnLst/>
            <a:rect r="r" b="b" t="t" l="l"/>
            <a:pathLst>
              <a:path h="1284472" w="1284472">
                <a:moveTo>
                  <a:pt x="0" y="0"/>
                </a:moveTo>
                <a:lnTo>
                  <a:pt x="1284472" y="0"/>
                </a:lnTo>
                <a:lnTo>
                  <a:pt x="1284472" y="1284472"/>
                </a:lnTo>
                <a:lnTo>
                  <a:pt x="0" y="1284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9149" y="217947"/>
            <a:ext cx="16738317" cy="1240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3"/>
              </a:lnSpc>
            </a:pPr>
            <a:r>
              <a:rPr lang="en-US" b="true" sz="439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Luxury Pet Bed &amp; Wireless Noise-Canceling Headphones are often purchased together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518001" y="2158832"/>
            <a:ext cx="9769999" cy="725214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17431" y="2098309"/>
            <a:ext cx="5329103" cy="7312663"/>
          </a:xfrm>
          <a:custGeom>
            <a:avLst/>
            <a:gdLst/>
            <a:ahLst/>
            <a:cxnLst/>
            <a:rect r="r" b="b" t="t" l="l"/>
            <a:pathLst>
              <a:path h="7312663" w="5329103">
                <a:moveTo>
                  <a:pt x="0" y="0"/>
                </a:moveTo>
                <a:lnTo>
                  <a:pt x="5329103" y="0"/>
                </a:lnTo>
                <a:lnTo>
                  <a:pt x="5329103" y="7312664"/>
                </a:lnTo>
                <a:lnTo>
                  <a:pt x="0" y="73126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35324" y="4969392"/>
            <a:ext cx="2282896" cy="1794516"/>
          </a:xfrm>
          <a:custGeom>
            <a:avLst/>
            <a:gdLst/>
            <a:ahLst/>
            <a:cxnLst/>
            <a:rect r="r" b="b" t="t" l="l"/>
            <a:pathLst>
              <a:path h="1794516" w="2282896">
                <a:moveTo>
                  <a:pt x="0" y="0"/>
                </a:moveTo>
                <a:lnTo>
                  <a:pt x="2282896" y="0"/>
                </a:lnTo>
                <a:lnTo>
                  <a:pt x="2282896" y="1794515"/>
                </a:lnTo>
                <a:lnTo>
                  <a:pt x="0" y="17945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2957" y="218838"/>
            <a:ext cx="16982086" cy="1240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3"/>
              </a:lnSpc>
            </a:pPr>
            <a:r>
              <a:rPr lang="en-US" sz="4399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Exploring product purchase relationships in Chord Diagram</a:t>
            </a:r>
          </a:p>
          <a:p>
            <a:pPr algn="ctr">
              <a:lnSpc>
                <a:spcPts val="4663"/>
              </a:lnSpc>
            </a:pPr>
            <a:r>
              <a:rPr lang="en-US" b="true" sz="439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using HoloViews library in python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38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86032" y="2522296"/>
            <a:ext cx="9306411" cy="5594159"/>
          </a:xfrm>
          <a:custGeom>
            <a:avLst/>
            <a:gdLst/>
            <a:ahLst/>
            <a:cxnLst/>
            <a:rect r="r" b="b" t="t" l="l"/>
            <a:pathLst>
              <a:path h="5594159" w="9306411">
                <a:moveTo>
                  <a:pt x="0" y="0"/>
                </a:moveTo>
                <a:lnTo>
                  <a:pt x="9306411" y="0"/>
                </a:lnTo>
                <a:lnTo>
                  <a:pt x="9306411" y="5594159"/>
                </a:lnTo>
                <a:lnTo>
                  <a:pt x="0" y="5594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39238" y="4958100"/>
            <a:ext cx="9525" cy="36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7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09616" y="169228"/>
            <a:ext cx="10284098" cy="151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89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81735" y="8646985"/>
            <a:ext cx="11115005" cy="380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4"/>
              </a:lnSpc>
              <a:spcBef>
                <a:spcPct val="0"/>
              </a:spcBef>
            </a:pPr>
            <a:r>
              <a:rPr lang="en-US" b="true" sz="24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Highest region as per purchase: North Carolina , with a total revenue of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81735" y="9018166"/>
            <a:ext cx="11115005" cy="36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7"/>
              </a:lnSpc>
              <a:spcBef>
                <a:spcPct val="0"/>
              </a:spcBef>
            </a:pPr>
            <a:r>
              <a:rPr lang="en-US" b="true" sz="232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9090.65 and the order generated from the state was 36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38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08098" y="2343980"/>
            <a:ext cx="9271804" cy="5599039"/>
          </a:xfrm>
          <a:custGeom>
            <a:avLst/>
            <a:gdLst/>
            <a:ahLst/>
            <a:cxnLst/>
            <a:rect r="r" b="b" t="t" l="l"/>
            <a:pathLst>
              <a:path h="5599039" w="9271804">
                <a:moveTo>
                  <a:pt x="0" y="0"/>
                </a:moveTo>
                <a:lnTo>
                  <a:pt x="9271804" y="0"/>
                </a:lnTo>
                <a:lnTo>
                  <a:pt x="9271804" y="5599040"/>
                </a:lnTo>
                <a:lnTo>
                  <a:pt x="0" y="559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35856"/>
            <a:ext cx="4244096" cy="104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27"/>
              </a:lnSpc>
            </a:pPr>
            <a:r>
              <a:rPr lang="en-US" sz="61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Buyers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08098" y="8080395"/>
            <a:ext cx="92718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Average order was 2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38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00467" y="2726574"/>
            <a:ext cx="8979435" cy="5422485"/>
          </a:xfrm>
          <a:custGeom>
            <a:avLst/>
            <a:gdLst/>
            <a:ahLst/>
            <a:cxnLst/>
            <a:rect r="r" b="b" t="t" l="l"/>
            <a:pathLst>
              <a:path h="5422485" w="8979435">
                <a:moveTo>
                  <a:pt x="0" y="0"/>
                </a:moveTo>
                <a:lnTo>
                  <a:pt x="8979435" y="0"/>
                </a:lnTo>
                <a:lnTo>
                  <a:pt x="8979435" y="5422485"/>
                </a:lnTo>
                <a:lnTo>
                  <a:pt x="0" y="5422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3024" y="534605"/>
            <a:ext cx="12830053" cy="1386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6"/>
              </a:lnSpc>
            </a:pPr>
            <a:r>
              <a:rPr lang="en-US" sz="807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purchased products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00467" y="8393636"/>
            <a:ext cx="8979435" cy="86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1"/>
              </a:lnSpc>
            </a:pPr>
            <a:r>
              <a:rPr lang="en-US" sz="24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Most purchased product was School know official, of which 18 units were sold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7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14686"/>
            <a:ext cx="9028195" cy="8405243"/>
          </a:xfrm>
          <a:custGeom>
            <a:avLst/>
            <a:gdLst/>
            <a:ahLst/>
            <a:cxnLst/>
            <a:rect r="r" b="b" t="t" l="l"/>
            <a:pathLst>
              <a:path h="8405243" w="9028195">
                <a:moveTo>
                  <a:pt x="0" y="0"/>
                </a:moveTo>
                <a:lnTo>
                  <a:pt x="9028195" y="0"/>
                </a:lnTo>
                <a:lnTo>
                  <a:pt x="9028195" y="8405243"/>
                </a:lnTo>
                <a:lnTo>
                  <a:pt x="0" y="8405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922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414686"/>
            <a:ext cx="9117606" cy="8405243"/>
          </a:xfrm>
          <a:custGeom>
            <a:avLst/>
            <a:gdLst/>
            <a:ahLst/>
            <a:cxnLst/>
            <a:rect r="r" b="b" t="t" l="l"/>
            <a:pathLst>
              <a:path h="8405243" w="9117606">
                <a:moveTo>
                  <a:pt x="0" y="0"/>
                </a:moveTo>
                <a:lnTo>
                  <a:pt x="9117606" y="0"/>
                </a:lnTo>
                <a:lnTo>
                  <a:pt x="9117606" y="8405243"/>
                </a:lnTo>
                <a:lnTo>
                  <a:pt x="0" y="8405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50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17956" y="181956"/>
            <a:ext cx="11199887" cy="1061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b="true" sz="72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Visual Model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38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08098" y="2803093"/>
            <a:ext cx="9271804" cy="5599039"/>
          </a:xfrm>
          <a:custGeom>
            <a:avLst/>
            <a:gdLst/>
            <a:ahLst/>
            <a:cxnLst/>
            <a:rect r="r" b="b" t="t" l="l"/>
            <a:pathLst>
              <a:path h="5599039" w="9271804">
                <a:moveTo>
                  <a:pt x="0" y="0"/>
                </a:moveTo>
                <a:lnTo>
                  <a:pt x="9271804" y="0"/>
                </a:lnTo>
                <a:lnTo>
                  <a:pt x="9271804" y="5599040"/>
                </a:lnTo>
                <a:lnTo>
                  <a:pt x="0" y="559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703624"/>
            <a:ext cx="11248268" cy="155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0"/>
              </a:lnSpc>
            </a:pPr>
            <a:r>
              <a:rPr lang="en-US" sz="9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seller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42407" y="8687435"/>
            <a:ext cx="11203186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top seller was Solis and Sons with a total revnue of 9907.29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38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90794" y="3060596"/>
            <a:ext cx="9306411" cy="5594159"/>
          </a:xfrm>
          <a:custGeom>
            <a:avLst/>
            <a:gdLst/>
            <a:ahLst/>
            <a:cxnLst/>
            <a:rect r="r" b="b" t="t" l="l"/>
            <a:pathLst>
              <a:path h="5594159" w="9306411">
                <a:moveTo>
                  <a:pt x="0" y="0"/>
                </a:moveTo>
                <a:lnTo>
                  <a:pt x="9306412" y="0"/>
                </a:lnTo>
                <a:lnTo>
                  <a:pt x="9306412" y="5594159"/>
                </a:lnTo>
                <a:lnTo>
                  <a:pt x="0" y="5594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9774" y="321030"/>
            <a:ext cx="1372567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rating of sellers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39238" y="4958100"/>
            <a:ext cx="9525" cy="36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38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9920" y="7611555"/>
            <a:ext cx="19633980" cy="5857009"/>
            <a:chOff x="0" y="0"/>
            <a:chExt cx="5171089" cy="1542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1089" cy="1542587"/>
            </a:xfrm>
            <a:custGeom>
              <a:avLst/>
              <a:gdLst/>
              <a:ahLst/>
              <a:cxnLst/>
              <a:rect r="r" b="b" t="t" l="l"/>
              <a:pathLst>
                <a:path h="1542587" w="5171089">
                  <a:moveTo>
                    <a:pt x="0" y="0"/>
                  </a:moveTo>
                  <a:lnTo>
                    <a:pt x="5171089" y="0"/>
                  </a:lnTo>
                  <a:lnTo>
                    <a:pt x="5171089" y="1542587"/>
                  </a:lnTo>
                  <a:lnTo>
                    <a:pt x="0" y="1542587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1089" cy="1580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37207" y="5143500"/>
            <a:ext cx="1669058" cy="3671927"/>
          </a:xfrm>
          <a:custGeom>
            <a:avLst/>
            <a:gdLst/>
            <a:ahLst/>
            <a:cxnLst/>
            <a:rect r="r" b="b" t="t" l="l"/>
            <a:pathLst>
              <a:path h="3671927" w="1669058">
                <a:moveTo>
                  <a:pt x="0" y="0"/>
                </a:moveTo>
                <a:lnTo>
                  <a:pt x="1669058" y="0"/>
                </a:lnTo>
                <a:lnTo>
                  <a:pt x="1669058" y="3671927"/>
                </a:lnTo>
                <a:lnTo>
                  <a:pt x="0" y="3671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43715" y="6280811"/>
            <a:ext cx="7315200" cy="3777303"/>
          </a:xfrm>
          <a:custGeom>
            <a:avLst/>
            <a:gdLst/>
            <a:ahLst/>
            <a:cxnLst/>
            <a:rect r="r" b="b" t="t" l="l"/>
            <a:pathLst>
              <a:path h="3777303" w="7315200">
                <a:moveTo>
                  <a:pt x="0" y="0"/>
                </a:moveTo>
                <a:lnTo>
                  <a:pt x="7315200" y="0"/>
                </a:lnTo>
                <a:lnTo>
                  <a:pt x="7315200" y="3777303"/>
                </a:lnTo>
                <a:lnTo>
                  <a:pt x="0" y="3777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1890" y="5143500"/>
            <a:ext cx="776810" cy="1547992"/>
          </a:xfrm>
          <a:custGeom>
            <a:avLst/>
            <a:gdLst/>
            <a:ahLst/>
            <a:cxnLst/>
            <a:rect r="r" b="b" t="t" l="l"/>
            <a:pathLst>
              <a:path h="1547992" w="776810">
                <a:moveTo>
                  <a:pt x="0" y="0"/>
                </a:moveTo>
                <a:lnTo>
                  <a:pt x="776810" y="0"/>
                </a:lnTo>
                <a:lnTo>
                  <a:pt x="776810" y="1547992"/>
                </a:lnTo>
                <a:lnTo>
                  <a:pt x="0" y="1547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71736" y="-127297"/>
            <a:ext cx="1588156" cy="1660619"/>
          </a:xfrm>
          <a:custGeom>
            <a:avLst/>
            <a:gdLst/>
            <a:ahLst/>
            <a:cxnLst/>
            <a:rect r="r" b="b" t="t" l="l"/>
            <a:pathLst>
              <a:path h="1660619" w="1588156">
                <a:moveTo>
                  <a:pt x="0" y="0"/>
                </a:moveTo>
                <a:lnTo>
                  <a:pt x="1588156" y="0"/>
                </a:lnTo>
                <a:lnTo>
                  <a:pt x="1588156" y="1660619"/>
                </a:lnTo>
                <a:lnTo>
                  <a:pt x="0" y="1660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06737" y="3577922"/>
            <a:ext cx="8074527" cy="127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b="true" sz="856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Thank You!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5047904" y="-7123963"/>
            <a:ext cx="12911838" cy="12648221"/>
          </a:xfrm>
          <a:custGeom>
            <a:avLst/>
            <a:gdLst/>
            <a:ahLst/>
            <a:cxnLst/>
            <a:rect r="r" b="b" t="t" l="l"/>
            <a:pathLst>
              <a:path h="12648221" w="12911838">
                <a:moveTo>
                  <a:pt x="0" y="0"/>
                </a:moveTo>
                <a:lnTo>
                  <a:pt x="12911838" y="0"/>
                </a:lnTo>
                <a:lnTo>
                  <a:pt x="12911838" y="12648221"/>
                </a:lnTo>
                <a:lnTo>
                  <a:pt x="0" y="126482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8999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65817" y="5143500"/>
            <a:ext cx="2556366" cy="2468055"/>
          </a:xfrm>
          <a:custGeom>
            <a:avLst/>
            <a:gdLst/>
            <a:ahLst/>
            <a:cxnLst/>
            <a:rect r="r" b="b" t="t" l="l"/>
            <a:pathLst>
              <a:path h="2468055" w="2556366">
                <a:moveTo>
                  <a:pt x="0" y="0"/>
                </a:moveTo>
                <a:lnTo>
                  <a:pt x="2556366" y="0"/>
                </a:lnTo>
                <a:lnTo>
                  <a:pt x="2556366" y="2468055"/>
                </a:lnTo>
                <a:lnTo>
                  <a:pt x="0" y="24680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006632" y="6222862"/>
            <a:ext cx="274737" cy="46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61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2753" y="5346962"/>
            <a:ext cx="19633980" cy="6125703"/>
            <a:chOff x="0" y="0"/>
            <a:chExt cx="5171089" cy="1613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1089" cy="1613354"/>
            </a:xfrm>
            <a:custGeom>
              <a:avLst/>
              <a:gdLst/>
              <a:ahLst/>
              <a:cxnLst/>
              <a:rect r="r" b="b" t="t" l="l"/>
              <a:pathLst>
                <a:path h="1613354" w="5171089">
                  <a:moveTo>
                    <a:pt x="0" y="0"/>
                  </a:moveTo>
                  <a:lnTo>
                    <a:pt x="5171089" y="0"/>
                  </a:lnTo>
                  <a:lnTo>
                    <a:pt x="5171089" y="1613354"/>
                  </a:lnTo>
                  <a:lnTo>
                    <a:pt x="0" y="1613354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1089" cy="1651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80145" y="8020629"/>
            <a:ext cx="1692893" cy="682965"/>
            <a:chOff x="0" y="0"/>
            <a:chExt cx="1007361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07361" cy="406400"/>
            </a:xfrm>
            <a:custGeom>
              <a:avLst/>
              <a:gdLst/>
              <a:ahLst/>
              <a:cxnLst/>
              <a:rect r="r" b="b" t="t" l="l"/>
              <a:pathLst>
                <a:path h="406400" w="1007361">
                  <a:moveTo>
                    <a:pt x="804161" y="0"/>
                  </a:moveTo>
                  <a:cubicBezTo>
                    <a:pt x="916385" y="0"/>
                    <a:pt x="1007361" y="90976"/>
                    <a:pt x="1007361" y="203200"/>
                  </a:cubicBezTo>
                  <a:cubicBezTo>
                    <a:pt x="1007361" y="315424"/>
                    <a:pt x="916385" y="406400"/>
                    <a:pt x="804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1011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0"/>
              <a:ext cx="1007361" cy="311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5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9187100" y="8343061"/>
            <a:ext cx="529431" cy="0"/>
          </a:xfrm>
          <a:prstGeom prst="line">
            <a:avLst/>
          </a:prstGeom>
          <a:ln cap="flat" w="38100">
            <a:solidFill>
              <a:srgbClr val="01011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8580145" y="4073705"/>
            <a:ext cx="5271821" cy="1273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5"/>
              </a:lnSpc>
            </a:pPr>
            <a:r>
              <a:rPr lang="en-US" sz="85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DDL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80145" y="5496797"/>
            <a:ext cx="7111967" cy="380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4"/>
              </a:lnSpc>
            </a:pPr>
            <a:r>
              <a:rPr lang="en-US" sz="2422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Definition Language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393709" y="-6797019"/>
            <a:ext cx="12911838" cy="12648221"/>
          </a:xfrm>
          <a:custGeom>
            <a:avLst/>
            <a:gdLst/>
            <a:ahLst/>
            <a:cxnLst/>
            <a:rect r="r" b="b" t="t" l="l"/>
            <a:pathLst>
              <a:path h="12648221" w="12911838">
                <a:moveTo>
                  <a:pt x="0" y="0"/>
                </a:moveTo>
                <a:lnTo>
                  <a:pt x="12911838" y="0"/>
                </a:lnTo>
                <a:lnTo>
                  <a:pt x="12911838" y="12648221"/>
                </a:lnTo>
                <a:lnTo>
                  <a:pt x="0" y="12648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97857" y="1807652"/>
            <a:ext cx="4058213" cy="6032478"/>
          </a:xfrm>
          <a:custGeom>
            <a:avLst/>
            <a:gdLst/>
            <a:ahLst/>
            <a:cxnLst/>
            <a:rect r="r" b="b" t="t" l="l"/>
            <a:pathLst>
              <a:path h="6032478" w="4058213">
                <a:moveTo>
                  <a:pt x="0" y="0"/>
                </a:moveTo>
                <a:lnTo>
                  <a:pt x="4058213" y="0"/>
                </a:lnTo>
                <a:lnTo>
                  <a:pt x="4058213" y="6032478"/>
                </a:lnTo>
                <a:lnTo>
                  <a:pt x="0" y="6032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80176" y="4344127"/>
            <a:ext cx="3046787" cy="4914173"/>
          </a:xfrm>
          <a:custGeom>
            <a:avLst/>
            <a:gdLst/>
            <a:ahLst/>
            <a:cxnLst/>
            <a:rect r="r" b="b" t="t" l="l"/>
            <a:pathLst>
              <a:path h="4914173" w="3046787">
                <a:moveTo>
                  <a:pt x="0" y="0"/>
                </a:moveTo>
                <a:lnTo>
                  <a:pt x="3046787" y="0"/>
                </a:lnTo>
                <a:lnTo>
                  <a:pt x="3046787" y="4914173"/>
                </a:lnTo>
                <a:lnTo>
                  <a:pt x="0" y="49141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0822" y="278079"/>
            <a:ext cx="1159354" cy="1119304"/>
          </a:xfrm>
          <a:custGeom>
            <a:avLst/>
            <a:gdLst/>
            <a:ahLst/>
            <a:cxnLst/>
            <a:rect r="r" b="b" t="t" l="l"/>
            <a:pathLst>
              <a:path h="1119304" w="1159354">
                <a:moveTo>
                  <a:pt x="0" y="0"/>
                </a:moveTo>
                <a:lnTo>
                  <a:pt x="1159354" y="0"/>
                </a:lnTo>
                <a:lnTo>
                  <a:pt x="1159354" y="1119304"/>
                </a:lnTo>
                <a:lnTo>
                  <a:pt x="0" y="11193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06067" y="694856"/>
            <a:ext cx="188863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61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2661" y="1323938"/>
            <a:ext cx="674842" cy="700087"/>
            <a:chOff x="0" y="0"/>
            <a:chExt cx="160529" cy="1665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529" cy="166534"/>
            </a:xfrm>
            <a:custGeom>
              <a:avLst/>
              <a:gdLst/>
              <a:ahLst/>
              <a:cxnLst/>
              <a:rect r="r" b="b" t="t" l="l"/>
              <a:pathLst>
                <a:path h="166534" w="160529">
                  <a:moveTo>
                    <a:pt x="0" y="0"/>
                  </a:moveTo>
                  <a:lnTo>
                    <a:pt x="160529" y="0"/>
                  </a:lnTo>
                  <a:lnTo>
                    <a:pt x="160529" y="166534"/>
                  </a:lnTo>
                  <a:lnTo>
                    <a:pt x="0" y="166534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60529" cy="16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60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1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36880" y="1450144"/>
            <a:ext cx="44733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32661" y="2319300"/>
            <a:ext cx="674842" cy="700087"/>
            <a:chOff x="0" y="0"/>
            <a:chExt cx="160529" cy="1665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0529" cy="166534"/>
            </a:xfrm>
            <a:custGeom>
              <a:avLst/>
              <a:gdLst/>
              <a:ahLst/>
              <a:cxnLst/>
              <a:rect r="r" b="b" t="t" l="l"/>
              <a:pathLst>
                <a:path h="166534" w="160529">
                  <a:moveTo>
                    <a:pt x="0" y="0"/>
                  </a:moveTo>
                  <a:lnTo>
                    <a:pt x="160529" y="0"/>
                  </a:lnTo>
                  <a:lnTo>
                    <a:pt x="160529" y="166534"/>
                  </a:lnTo>
                  <a:lnTo>
                    <a:pt x="0" y="166534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60529" cy="16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60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2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36880" y="2445507"/>
            <a:ext cx="44733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Address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32661" y="3314663"/>
            <a:ext cx="674842" cy="700087"/>
            <a:chOff x="0" y="0"/>
            <a:chExt cx="160529" cy="1665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0529" cy="166534"/>
            </a:xfrm>
            <a:custGeom>
              <a:avLst/>
              <a:gdLst/>
              <a:ahLst/>
              <a:cxnLst/>
              <a:rect r="r" b="b" t="t" l="l"/>
              <a:pathLst>
                <a:path h="166534" w="160529">
                  <a:moveTo>
                    <a:pt x="0" y="0"/>
                  </a:moveTo>
                  <a:lnTo>
                    <a:pt x="160529" y="0"/>
                  </a:lnTo>
                  <a:lnTo>
                    <a:pt x="160529" y="166534"/>
                  </a:lnTo>
                  <a:lnTo>
                    <a:pt x="0" y="166534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60529" cy="16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60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3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36880" y="3440869"/>
            <a:ext cx="44733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Payment Detail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816507" y="2319300"/>
            <a:ext cx="674842" cy="700087"/>
            <a:chOff x="0" y="0"/>
            <a:chExt cx="160529" cy="1665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0529" cy="166534"/>
            </a:xfrm>
            <a:custGeom>
              <a:avLst/>
              <a:gdLst/>
              <a:ahLst/>
              <a:cxnLst/>
              <a:rect r="r" b="b" t="t" l="l"/>
              <a:pathLst>
                <a:path h="166534" w="160529">
                  <a:moveTo>
                    <a:pt x="0" y="0"/>
                  </a:moveTo>
                  <a:lnTo>
                    <a:pt x="160529" y="0"/>
                  </a:lnTo>
                  <a:lnTo>
                    <a:pt x="160529" y="166534"/>
                  </a:lnTo>
                  <a:lnTo>
                    <a:pt x="0" y="166534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60529" cy="16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60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5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720726" y="2445507"/>
            <a:ext cx="44733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Detail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816507" y="1323938"/>
            <a:ext cx="674842" cy="700087"/>
            <a:chOff x="0" y="0"/>
            <a:chExt cx="160529" cy="16653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0529" cy="166534"/>
            </a:xfrm>
            <a:custGeom>
              <a:avLst/>
              <a:gdLst/>
              <a:ahLst/>
              <a:cxnLst/>
              <a:rect r="r" b="b" t="t" l="l"/>
              <a:pathLst>
                <a:path h="166534" w="160529">
                  <a:moveTo>
                    <a:pt x="0" y="0"/>
                  </a:moveTo>
                  <a:lnTo>
                    <a:pt x="160529" y="0"/>
                  </a:lnTo>
                  <a:lnTo>
                    <a:pt x="160529" y="166534"/>
                  </a:lnTo>
                  <a:lnTo>
                    <a:pt x="0" y="166534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160529" cy="16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60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4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720726" y="1450144"/>
            <a:ext cx="44733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4816507" y="3314663"/>
            <a:ext cx="674842" cy="700087"/>
            <a:chOff x="0" y="0"/>
            <a:chExt cx="160529" cy="16653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0529" cy="166534"/>
            </a:xfrm>
            <a:custGeom>
              <a:avLst/>
              <a:gdLst/>
              <a:ahLst/>
              <a:cxnLst/>
              <a:rect r="r" b="b" t="t" l="l"/>
              <a:pathLst>
                <a:path h="166534" w="160529">
                  <a:moveTo>
                    <a:pt x="0" y="0"/>
                  </a:moveTo>
                  <a:lnTo>
                    <a:pt x="160529" y="0"/>
                  </a:lnTo>
                  <a:lnTo>
                    <a:pt x="160529" y="166534"/>
                  </a:lnTo>
                  <a:lnTo>
                    <a:pt x="0" y="166534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160529" cy="16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60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6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5720726" y="3440869"/>
            <a:ext cx="44733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Payment Transaction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384529" y="1323938"/>
            <a:ext cx="674842" cy="700087"/>
            <a:chOff x="0" y="0"/>
            <a:chExt cx="160529" cy="16653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0529" cy="166534"/>
            </a:xfrm>
            <a:custGeom>
              <a:avLst/>
              <a:gdLst/>
              <a:ahLst/>
              <a:cxnLst/>
              <a:rect r="r" b="b" t="t" l="l"/>
              <a:pathLst>
                <a:path h="166534" w="160529">
                  <a:moveTo>
                    <a:pt x="0" y="0"/>
                  </a:moveTo>
                  <a:lnTo>
                    <a:pt x="160529" y="0"/>
                  </a:lnTo>
                  <a:lnTo>
                    <a:pt x="160529" y="166534"/>
                  </a:lnTo>
                  <a:lnTo>
                    <a:pt x="0" y="166534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160529" cy="16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60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7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1288748" y="1450144"/>
            <a:ext cx="44733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Rating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384529" y="2319300"/>
            <a:ext cx="674842" cy="700087"/>
            <a:chOff x="0" y="0"/>
            <a:chExt cx="160529" cy="16653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60529" cy="166534"/>
            </a:xfrm>
            <a:custGeom>
              <a:avLst/>
              <a:gdLst/>
              <a:ahLst/>
              <a:cxnLst/>
              <a:rect r="r" b="b" t="t" l="l"/>
              <a:pathLst>
                <a:path h="166534" w="160529">
                  <a:moveTo>
                    <a:pt x="0" y="0"/>
                  </a:moveTo>
                  <a:lnTo>
                    <a:pt x="160529" y="0"/>
                  </a:lnTo>
                  <a:lnTo>
                    <a:pt x="160529" y="166534"/>
                  </a:lnTo>
                  <a:lnTo>
                    <a:pt x="0" y="166534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0"/>
              <a:ext cx="160529" cy="16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60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8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1288748" y="2445507"/>
            <a:ext cx="44733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384529" y="3314663"/>
            <a:ext cx="674842" cy="700087"/>
            <a:chOff x="0" y="0"/>
            <a:chExt cx="160529" cy="16653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0529" cy="166534"/>
            </a:xfrm>
            <a:custGeom>
              <a:avLst/>
              <a:gdLst/>
              <a:ahLst/>
              <a:cxnLst/>
              <a:rect r="r" b="b" t="t" l="l"/>
              <a:pathLst>
                <a:path h="166534" w="160529">
                  <a:moveTo>
                    <a:pt x="0" y="0"/>
                  </a:moveTo>
                  <a:lnTo>
                    <a:pt x="160529" y="0"/>
                  </a:lnTo>
                  <a:lnTo>
                    <a:pt x="160529" y="166534"/>
                  </a:lnTo>
                  <a:lnTo>
                    <a:pt x="0" y="166534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0"/>
              <a:ext cx="160529" cy="16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60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9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1288748" y="3440869"/>
            <a:ext cx="44733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Seller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3338948" y="1323938"/>
            <a:ext cx="674842" cy="700087"/>
            <a:chOff x="0" y="0"/>
            <a:chExt cx="160529" cy="16653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60529" cy="166534"/>
            </a:xfrm>
            <a:custGeom>
              <a:avLst/>
              <a:gdLst/>
              <a:ahLst/>
              <a:cxnLst/>
              <a:rect r="r" b="b" t="t" l="l"/>
              <a:pathLst>
                <a:path h="166534" w="160529">
                  <a:moveTo>
                    <a:pt x="0" y="0"/>
                  </a:moveTo>
                  <a:lnTo>
                    <a:pt x="160529" y="0"/>
                  </a:lnTo>
                  <a:lnTo>
                    <a:pt x="160529" y="166534"/>
                  </a:lnTo>
                  <a:lnTo>
                    <a:pt x="0" y="166534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0"/>
              <a:ext cx="160529" cy="16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60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10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3338948" y="2319300"/>
            <a:ext cx="674842" cy="700087"/>
            <a:chOff x="0" y="0"/>
            <a:chExt cx="160529" cy="16653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60529" cy="166534"/>
            </a:xfrm>
            <a:custGeom>
              <a:avLst/>
              <a:gdLst/>
              <a:ahLst/>
              <a:cxnLst/>
              <a:rect r="r" b="b" t="t" l="l"/>
              <a:pathLst>
                <a:path h="166534" w="160529">
                  <a:moveTo>
                    <a:pt x="0" y="0"/>
                  </a:moveTo>
                  <a:lnTo>
                    <a:pt x="160529" y="0"/>
                  </a:lnTo>
                  <a:lnTo>
                    <a:pt x="160529" y="166534"/>
                  </a:lnTo>
                  <a:lnTo>
                    <a:pt x="0" y="166534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0"/>
              <a:ext cx="160529" cy="16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60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11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3338948" y="3314663"/>
            <a:ext cx="674842" cy="700087"/>
            <a:chOff x="0" y="0"/>
            <a:chExt cx="160529" cy="166534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60529" cy="166534"/>
            </a:xfrm>
            <a:custGeom>
              <a:avLst/>
              <a:gdLst/>
              <a:ahLst/>
              <a:cxnLst/>
              <a:rect r="r" b="b" t="t" l="l"/>
              <a:pathLst>
                <a:path h="166534" w="160529">
                  <a:moveTo>
                    <a:pt x="0" y="0"/>
                  </a:moveTo>
                  <a:lnTo>
                    <a:pt x="160529" y="0"/>
                  </a:lnTo>
                  <a:lnTo>
                    <a:pt x="160529" y="166534"/>
                  </a:lnTo>
                  <a:lnTo>
                    <a:pt x="0" y="166534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0"/>
              <a:ext cx="160529" cy="16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60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12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520505" y="4972972"/>
            <a:ext cx="17384298" cy="4907004"/>
            <a:chOff x="0" y="0"/>
            <a:chExt cx="4578580" cy="129238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578581" cy="1292380"/>
            </a:xfrm>
            <a:custGeom>
              <a:avLst/>
              <a:gdLst/>
              <a:ahLst/>
              <a:cxnLst/>
              <a:rect r="r" b="b" t="t" l="l"/>
              <a:pathLst>
                <a:path h="1292380" w="4578581">
                  <a:moveTo>
                    <a:pt x="0" y="0"/>
                  </a:moveTo>
                  <a:lnTo>
                    <a:pt x="4578581" y="0"/>
                  </a:lnTo>
                  <a:lnTo>
                    <a:pt x="4578581" y="1292380"/>
                  </a:lnTo>
                  <a:lnTo>
                    <a:pt x="0" y="1292380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4578580" cy="1330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2312063" y="4972972"/>
            <a:ext cx="5592740" cy="2270622"/>
          </a:xfrm>
          <a:custGeom>
            <a:avLst/>
            <a:gdLst/>
            <a:ahLst/>
            <a:cxnLst/>
            <a:rect r="r" b="b" t="t" l="l"/>
            <a:pathLst>
              <a:path h="2270622" w="5592740">
                <a:moveTo>
                  <a:pt x="0" y="0"/>
                </a:moveTo>
                <a:lnTo>
                  <a:pt x="5592740" y="0"/>
                </a:lnTo>
                <a:lnTo>
                  <a:pt x="5592740" y="2270622"/>
                </a:lnTo>
                <a:lnTo>
                  <a:pt x="0" y="2270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9964652" y="7316106"/>
            <a:ext cx="7940151" cy="2563871"/>
          </a:xfrm>
          <a:custGeom>
            <a:avLst/>
            <a:gdLst/>
            <a:ahLst/>
            <a:cxnLst/>
            <a:rect r="r" b="b" t="t" l="l"/>
            <a:pathLst>
              <a:path h="2563871" w="7940151">
                <a:moveTo>
                  <a:pt x="0" y="0"/>
                </a:moveTo>
                <a:lnTo>
                  <a:pt x="7940151" y="0"/>
                </a:lnTo>
                <a:lnTo>
                  <a:pt x="7940151" y="2563870"/>
                </a:lnTo>
                <a:lnTo>
                  <a:pt x="0" y="2563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520505" y="378968"/>
            <a:ext cx="3207103" cy="649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3"/>
              </a:lnSpc>
            </a:pPr>
            <a:r>
              <a:rPr lang="en-US" b="true" sz="4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12 Tables: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4243167" y="1450144"/>
            <a:ext cx="44733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Inventory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243167" y="2445507"/>
            <a:ext cx="44733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Inventory History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243167" y="3440869"/>
            <a:ext cx="44733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Warehouse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32661" y="5094119"/>
            <a:ext cx="9231992" cy="465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Constraints &amp; Rules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Primary Keys (PK)</a:t>
            </a:r>
            <a:r>
              <a:rPr lang="en-US" sz="24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: Ensure each record is uniquely identified.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Foreign Keys (FK)</a:t>
            </a:r>
            <a:r>
              <a:rPr lang="en-US" sz="24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: Maintain relationships and data integrity between related tables.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Unique Constraints</a:t>
            </a:r>
            <a:r>
              <a:rPr lang="en-US" sz="24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: Prevent duplicate values, such as emails and phone numbers.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Check Constraints</a:t>
            </a:r>
            <a:r>
              <a:rPr lang="en-US" sz="24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: Validate data (e.g., order_status must be in specific categories).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Default Values</a:t>
            </a:r>
            <a:r>
              <a:rPr lang="en-US" sz="24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: Auto-fill certain fields like join_date and is_email_verified.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Not Null Values: </a:t>
            </a:r>
            <a:r>
              <a:rPr lang="en-US" sz="24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Prevent empty values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61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2753" y="5346962"/>
            <a:ext cx="19633980" cy="6125703"/>
            <a:chOff x="0" y="0"/>
            <a:chExt cx="5171089" cy="1613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1089" cy="1613354"/>
            </a:xfrm>
            <a:custGeom>
              <a:avLst/>
              <a:gdLst/>
              <a:ahLst/>
              <a:cxnLst/>
              <a:rect r="r" b="b" t="t" l="l"/>
              <a:pathLst>
                <a:path h="1613354" w="5171089">
                  <a:moveTo>
                    <a:pt x="0" y="0"/>
                  </a:moveTo>
                  <a:lnTo>
                    <a:pt x="5171089" y="0"/>
                  </a:lnTo>
                  <a:lnTo>
                    <a:pt x="5171089" y="1613354"/>
                  </a:lnTo>
                  <a:lnTo>
                    <a:pt x="0" y="1613354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1089" cy="1651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80145" y="8020629"/>
            <a:ext cx="1692893" cy="682965"/>
            <a:chOff x="0" y="0"/>
            <a:chExt cx="1007361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07361" cy="406400"/>
            </a:xfrm>
            <a:custGeom>
              <a:avLst/>
              <a:gdLst/>
              <a:ahLst/>
              <a:cxnLst/>
              <a:rect r="r" b="b" t="t" l="l"/>
              <a:pathLst>
                <a:path h="406400" w="1007361">
                  <a:moveTo>
                    <a:pt x="804161" y="0"/>
                  </a:moveTo>
                  <a:cubicBezTo>
                    <a:pt x="916385" y="0"/>
                    <a:pt x="1007361" y="90976"/>
                    <a:pt x="1007361" y="203200"/>
                  </a:cubicBezTo>
                  <a:cubicBezTo>
                    <a:pt x="1007361" y="315424"/>
                    <a:pt x="916385" y="406400"/>
                    <a:pt x="8041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1011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0"/>
              <a:ext cx="1007361" cy="311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5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9187100" y="8343061"/>
            <a:ext cx="529431" cy="0"/>
          </a:xfrm>
          <a:prstGeom prst="line">
            <a:avLst/>
          </a:prstGeom>
          <a:ln cap="flat" w="38100">
            <a:solidFill>
              <a:srgbClr val="01011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8580145" y="4073705"/>
            <a:ext cx="5271821" cy="1273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5"/>
              </a:lnSpc>
            </a:pPr>
            <a:r>
              <a:rPr lang="en-US" sz="85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DML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80145" y="5496797"/>
            <a:ext cx="7111967" cy="380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4"/>
              </a:lnSpc>
            </a:pPr>
            <a:r>
              <a:rPr lang="en-US" sz="2422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Modification Language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393709" y="-6797019"/>
            <a:ext cx="12911838" cy="12648221"/>
          </a:xfrm>
          <a:custGeom>
            <a:avLst/>
            <a:gdLst/>
            <a:ahLst/>
            <a:cxnLst/>
            <a:rect r="r" b="b" t="t" l="l"/>
            <a:pathLst>
              <a:path h="12648221" w="12911838">
                <a:moveTo>
                  <a:pt x="0" y="0"/>
                </a:moveTo>
                <a:lnTo>
                  <a:pt x="12911838" y="0"/>
                </a:lnTo>
                <a:lnTo>
                  <a:pt x="12911838" y="12648221"/>
                </a:lnTo>
                <a:lnTo>
                  <a:pt x="0" y="12648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559456" y="-63552"/>
            <a:ext cx="1588156" cy="1660619"/>
          </a:xfrm>
          <a:custGeom>
            <a:avLst/>
            <a:gdLst/>
            <a:ahLst/>
            <a:cxnLst/>
            <a:rect r="r" b="b" t="t" l="l"/>
            <a:pathLst>
              <a:path h="1660619" w="1588156">
                <a:moveTo>
                  <a:pt x="0" y="0"/>
                </a:moveTo>
                <a:lnTo>
                  <a:pt x="1588156" y="0"/>
                </a:lnTo>
                <a:lnTo>
                  <a:pt x="1588156" y="1660620"/>
                </a:lnTo>
                <a:lnTo>
                  <a:pt x="0" y="16606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53447" y="2624744"/>
            <a:ext cx="5196045" cy="5785070"/>
          </a:xfrm>
          <a:custGeom>
            <a:avLst/>
            <a:gdLst/>
            <a:ahLst/>
            <a:cxnLst/>
            <a:rect r="r" b="b" t="t" l="l"/>
            <a:pathLst>
              <a:path h="5785070" w="5196045">
                <a:moveTo>
                  <a:pt x="0" y="0"/>
                </a:moveTo>
                <a:lnTo>
                  <a:pt x="5196044" y="0"/>
                </a:lnTo>
                <a:lnTo>
                  <a:pt x="5196044" y="5785070"/>
                </a:lnTo>
                <a:lnTo>
                  <a:pt x="0" y="5785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10961" y="2257016"/>
            <a:ext cx="3598680" cy="5236175"/>
          </a:xfrm>
          <a:custGeom>
            <a:avLst/>
            <a:gdLst/>
            <a:ahLst/>
            <a:cxnLst/>
            <a:rect r="r" b="b" t="t" l="l"/>
            <a:pathLst>
              <a:path h="5236175" w="3598680">
                <a:moveTo>
                  <a:pt x="0" y="0"/>
                </a:moveTo>
                <a:lnTo>
                  <a:pt x="3598681" y="0"/>
                </a:lnTo>
                <a:lnTo>
                  <a:pt x="3598681" y="5236175"/>
                </a:lnTo>
                <a:lnTo>
                  <a:pt x="0" y="52361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61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505" y="1247918"/>
            <a:ext cx="10407587" cy="2895728"/>
          </a:xfrm>
          <a:custGeom>
            <a:avLst/>
            <a:gdLst/>
            <a:ahLst/>
            <a:cxnLst/>
            <a:rect r="r" b="b" t="t" l="l"/>
            <a:pathLst>
              <a:path h="2895728" w="10407587">
                <a:moveTo>
                  <a:pt x="0" y="0"/>
                </a:moveTo>
                <a:lnTo>
                  <a:pt x="10407588" y="0"/>
                </a:lnTo>
                <a:lnTo>
                  <a:pt x="10407588" y="2895728"/>
                </a:lnTo>
                <a:lnTo>
                  <a:pt x="0" y="289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0505" y="4281025"/>
            <a:ext cx="10407587" cy="3278581"/>
          </a:xfrm>
          <a:custGeom>
            <a:avLst/>
            <a:gdLst/>
            <a:ahLst/>
            <a:cxnLst/>
            <a:rect r="r" b="b" t="t" l="l"/>
            <a:pathLst>
              <a:path h="3278581" w="10407587">
                <a:moveTo>
                  <a:pt x="0" y="0"/>
                </a:moveTo>
                <a:lnTo>
                  <a:pt x="10407588" y="0"/>
                </a:lnTo>
                <a:lnTo>
                  <a:pt x="10407588" y="3278581"/>
                </a:lnTo>
                <a:lnTo>
                  <a:pt x="0" y="3278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09995" y="1247918"/>
            <a:ext cx="4859798" cy="6311688"/>
          </a:xfrm>
          <a:custGeom>
            <a:avLst/>
            <a:gdLst/>
            <a:ahLst/>
            <a:cxnLst/>
            <a:rect r="r" b="b" t="t" l="l"/>
            <a:pathLst>
              <a:path h="6311688" w="4859798">
                <a:moveTo>
                  <a:pt x="0" y="0"/>
                </a:moveTo>
                <a:lnTo>
                  <a:pt x="4859798" y="0"/>
                </a:lnTo>
                <a:lnTo>
                  <a:pt x="4859798" y="6311688"/>
                </a:lnTo>
                <a:lnTo>
                  <a:pt x="0" y="631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0505" y="378968"/>
            <a:ext cx="4068040" cy="649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3"/>
              </a:lnSpc>
            </a:pPr>
            <a:r>
              <a:rPr lang="en-US" sz="43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Insert Queries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193633" y="470472"/>
            <a:ext cx="209252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Row Count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0505" y="7769156"/>
            <a:ext cx="1040758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The full insert queries can be found in our GitHub repository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7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756830"/>
            <a:ext cx="7724236" cy="3633556"/>
          </a:xfrm>
          <a:custGeom>
            <a:avLst/>
            <a:gdLst/>
            <a:ahLst/>
            <a:cxnLst/>
            <a:rect r="r" b="b" t="t" l="l"/>
            <a:pathLst>
              <a:path h="3633556" w="7724236">
                <a:moveTo>
                  <a:pt x="0" y="0"/>
                </a:moveTo>
                <a:lnTo>
                  <a:pt x="7724236" y="0"/>
                </a:lnTo>
                <a:lnTo>
                  <a:pt x="7724236" y="3633555"/>
                </a:lnTo>
                <a:lnTo>
                  <a:pt x="0" y="3633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38351" y="5756830"/>
            <a:ext cx="8683929" cy="4228580"/>
          </a:xfrm>
          <a:custGeom>
            <a:avLst/>
            <a:gdLst/>
            <a:ahLst/>
            <a:cxnLst/>
            <a:rect r="r" b="b" t="t" l="l"/>
            <a:pathLst>
              <a:path h="4228580" w="8683929">
                <a:moveTo>
                  <a:pt x="0" y="0"/>
                </a:moveTo>
                <a:lnTo>
                  <a:pt x="8683930" y="0"/>
                </a:lnTo>
                <a:lnTo>
                  <a:pt x="8683930" y="4228580"/>
                </a:lnTo>
                <a:lnTo>
                  <a:pt x="0" y="42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359491"/>
            <a:ext cx="7724236" cy="2163395"/>
          </a:xfrm>
          <a:custGeom>
            <a:avLst/>
            <a:gdLst/>
            <a:ahLst/>
            <a:cxnLst/>
            <a:rect r="r" b="b" t="t" l="l"/>
            <a:pathLst>
              <a:path h="2163395" w="7724236">
                <a:moveTo>
                  <a:pt x="0" y="0"/>
                </a:moveTo>
                <a:lnTo>
                  <a:pt x="7724236" y="0"/>
                </a:lnTo>
                <a:lnTo>
                  <a:pt x="7724236" y="2163395"/>
                </a:lnTo>
                <a:lnTo>
                  <a:pt x="0" y="2163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13426" y="3945948"/>
            <a:ext cx="7933779" cy="1197552"/>
          </a:xfrm>
          <a:custGeom>
            <a:avLst/>
            <a:gdLst/>
            <a:ahLst/>
            <a:cxnLst/>
            <a:rect r="r" b="b" t="t" l="l"/>
            <a:pathLst>
              <a:path h="1197552" w="7933779">
                <a:moveTo>
                  <a:pt x="0" y="0"/>
                </a:moveTo>
                <a:lnTo>
                  <a:pt x="7933779" y="0"/>
                </a:lnTo>
                <a:lnTo>
                  <a:pt x="7933779" y="1197552"/>
                </a:lnTo>
                <a:lnTo>
                  <a:pt x="0" y="11975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0505" y="378968"/>
            <a:ext cx="5009541" cy="649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3"/>
              </a:lnSpc>
            </a:pPr>
            <a:r>
              <a:rPr lang="en-US" sz="43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Cleansing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0505" y="1554693"/>
            <a:ext cx="1182350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1. </a:t>
            </a: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CLEANSING PAYMENT AMOUNT @ PAYMENT_TRANSACTION TABLE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54166" y="2654641"/>
            <a:ext cx="447330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Before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43664" y="2654641"/>
            <a:ext cx="447330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Updated</a:t>
            </a:r>
          </a:p>
        </p:txBody>
      </p:sp>
      <p:sp>
        <p:nvSpPr>
          <p:cNvPr name="AutoShape 10" id="10"/>
          <p:cNvSpPr/>
          <p:nvPr/>
        </p:nvSpPr>
        <p:spPr>
          <a:xfrm>
            <a:off x="9124950" y="2766060"/>
            <a:ext cx="19050" cy="72193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5818576" y="6419643"/>
            <a:ext cx="3115875" cy="411360"/>
            <a:chOff x="0" y="0"/>
            <a:chExt cx="820642" cy="1083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0642" cy="108342"/>
            </a:xfrm>
            <a:custGeom>
              <a:avLst/>
              <a:gdLst/>
              <a:ahLst/>
              <a:cxnLst/>
              <a:rect r="r" b="b" t="t" l="l"/>
              <a:pathLst>
                <a:path h="108342" w="820642">
                  <a:moveTo>
                    <a:pt x="0" y="0"/>
                  </a:moveTo>
                  <a:lnTo>
                    <a:pt x="820642" y="0"/>
                  </a:lnTo>
                  <a:lnTo>
                    <a:pt x="820642" y="108342"/>
                  </a:lnTo>
                  <a:lnTo>
                    <a:pt x="0" y="108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20642" cy="146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302589" y="7020294"/>
            <a:ext cx="3852143" cy="403644"/>
            <a:chOff x="0" y="0"/>
            <a:chExt cx="1014556" cy="1063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4556" cy="106310"/>
            </a:xfrm>
            <a:custGeom>
              <a:avLst/>
              <a:gdLst/>
              <a:ahLst/>
              <a:cxnLst/>
              <a:rect r="r" b="b" t="t" l="l"/>
              <a:pathLst>
                <a:path h="106310" w="1014556">
                  <a:moveTo>
                    <a:pt x="0" y="0"/>
                  </a:moveTo>
                  <a:lnTo>
                    <a:pt x="1014556" y="0"/>
                  </a:lnTo>
                  <a:lnTo>
                    <a:pt x="1014556" y="106310"/>
                  </a:lnTo>
                  <a:lnTo>
                    <a:pt x="0" y="1063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14556" cy="144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7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163774" y="2864241"/>
            <a:ext cx="19050" cy="72193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250864" y="3276092"/>
            <a:ext cx="5279907" cy="2972133"/>
          </a:xfrm>
          <a:custGeom>
            <a:avLst/>
            <a:gdLst/>
            <a:ahLst/>
            <a:cxnLst/>
            <a:rect r="r" b="b" t="t" l="l"/>
            <a:pathLst>
              <a:path h="2972133" w="5279907">
                <a:moveTo>
                  <a:pt x="0" y="0"/>
                </a:moveTo>
                <a:lnTo>
                  <a:pt x="5279908" y="0"/>
                </a:lnTo>
                <a:lnTo>
                  <a:pt x="5279908" y="2972133"/>
                </a:lnTo>
                <a:lnTo>
                  <a:pt x="0" y="2972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84106" y="6448250"/>
            <a:ext cx="5013424" cy="3534833"/>
          </a:xfrm>
          <a:custGeom>
            <a:avLst/>
            <a:gdLst/>
            <a:ahLst/>
            <a:cxnLst/>
            <a:rect r="r" b="b" t="t" l="l"/>
            <a:pathLst>
              <a:path h="3534833" w="5013424">
                <a:moveTo>
                  <a:pt x="0" y="0"/>
                </a:moveTo>
                <a:lnTo>
                  <a:pt x="5013424" y="0"/>
                </a:lnTo>
                <a:lnTo>
                  <a:pt x="5013424" y="3534833"/>
                </a:lnTo>
                <a:lnTo>
                  <a:pt x="0" y="3534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86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15826" y="3304565"/>
            <a:ext cx="5728980" cy="2221441"/>
          </a:xfrm>
          <a:custGeom>
            <a:avLst/>
            <a:gdLst/>
            <a:ahLst/>
            <a:cxnLst/>
            <a:rect r="r" b="b" t="t" l="l"/>
            <a:pathLst>
              <a:path h="2221441" w="5728980">
                <a:moveTo>
                  <a:pt x="0" y="0"/>
                </a:moveTo>
                <a:lnTo>
                  <a:pt x="5728980" y="0"/>
                </a:lnTo>
                <a:lnTo>
                  <a:pt x="5728980" y="2221441"/>
                </a:lnTo>
                <a:lnTo>
                  <a:pt x="0" y="2221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85346" y="5855333"/>
            <a:ext cx="5189940" cy="4127750"/>
          </a:xfrm>
          <a:custGeom>
            <a:avLst/>
            <a:gdLst/>
            <a:ahLst/>
            <a:cxnLst/>
            <a:rect r="r" b="b" t="t" l="l"/>
            <a:pathLst>
              <a:path h="4127750" w="5189940">
                <a:moveTo>
                  <a:pt x="0" y="0"/>
                </a:moveTo>
                <a:lnTo>
                  <a:pt x="5189940" y="0"/>
                </a:lnTo>
                <a:lnTo>
                  <a:pt x="5189940" y="4127750"/>
                </a:lnTo>
                <a:lnTo>
                  <a:pt x="0" y="4127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0505" y="378968"/>
            <a:ext cx="5009541" cy="649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3"/>
              </a:lnSpc>
            </a:pPr>
            <a:r>
              <a:rPr lang="en-US" sz="43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Cleansing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0505" y="1554693"/>
            <a:ext cx="757011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 </a:t>
            </a: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CLEANSING TOTAL_ITEM @ ORDER TABLE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54166" y="2654641"/>
            <a:ext cx="447330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Before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43664" y="2654641"/>
            <a:ext cx="447330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Updated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986326" y="7258504"/>
            <a:ext cx="3719692" cy="403644"/>
            <a:chOff x="0" y="0"/>
            <a:chExt cx="979672" cy="1063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79672" cy="106310"/>
            </a:xfrm>
            <a:custGeom>
              <a:avLst/>
              <a:gdLst/>
              <a:ahLst/>
              <a:cxnLst/>
              <a:rect r="r" b="b" t="t" l="l"/>
              <a:pathLst>
                <a:path h="106310" w="979672">
                  <a:moveTo>
                    <a:pt x="0" y="0"/>
                  </a:moveTo>
                  <a:lnTo>
                    <a:pt x="979672" y="0"/>
                  </a:lnTo>
                  <a:lnTo>
                    <a:pt x="979672" y="106310"/>
                  </a:lnTo>
                  <a:lnTo>
                    <a:pt x="0" y="1063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79672" cy="144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825114" y="6854860"/>
            <a:ext cx="3719692" cy="403644"/>
            <a:chOff x="0" y="0"/>
            <a:chExt cx="979672" cy="1063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79672" cy="106310"/>
            </a:xfrm>
            <a:custGeom>
              <a:avLst/>
              <a:gdLst/>
              <a:ahLst/>
              <a:cxnLst/>
              <a:rect r="r" b="b" t="t" l="l"/>
              <a:pathLst>
                <a:path h="106310" w="979672">
                  <a:moveTo>
                    <a:pt x="0" y="0"/>
                  </a:moveTo>
                  <a:lnTo>
                    <a:pt x="979672" y="0"/>
                  </a:lnTo>
                  <a:lnTo>
                    <a:pt x="979672" y="106310"/>
                  </a:lnTo>
                  <a:lnTo>
                    <a:pt x="0" y="1063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79672" cy="144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DAGh0omtjCU</dc:identifier>
  <dcterms:modified xsi:type="dcterms:W3CDTF">2011-08-01T06:04:30Z</dcterms:modified>
  <cp:revision>1</cp:revision>
  <dc:title>Database presentation</dc:title>
</cp:coreProperties>
</file>